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 id="2147483660" r:id="rId2"/>
  </p:sldMasterIdLst>
  <p:notesMasterIdLst>
    <p:notesMasterId r:id="rId34"/>
  </p:notesMasterIdLst>
  <p:handoutMasterIdLst>
    <p:handoutMasterId r:id="rId35"/>
  </p:handoutMasterIdLst>
  <p:sldIdLst>
    <p:sldId id="277" r:id="rId3"/>
    <p:sldId id="278" r:id="rId4"/>
    <p:sldId id="280" r:id="rId5"/>
    <p:sldId id="281" r:id="rId6"/>
    <p:sldId id="282" r:id="rId7"/>
    <p:sldId id="256" r:id="rId8"/>
    <p:sldId id="262" r:id="rId9"/>
    <p:sldId id="263" r:id="rId10"/>
    <p:sldId id="261" r:id="rId11"/>
    <p:sldId id="257" r:id="rId12"/>
    <p:sldId id="265" r:id="rId13"/>
    <p:sldId id="266" r:id="rId14"/>
    <p:sldId id="264" r:id="rId15"/>
    <p:sldId id="258" r:id="rId16"/>
    <p:sldId id="260" r:id="rId17"/>
    <p:sldId id="279" r:id="rId18"/>
    <p:sldId id="267" r:id="rId19"/>
    <p:sldId id="275" r:id="rId20"/>
    <p:sldId id="268" r:id="rId21"/>
    <p:sldId id="269" r:id="rId22"/>
    <p:sldId id="270" r:id="rId23"/>
    <p:sldId id="271" r:id="rId24"/>
    <p:sldId id="285" r:id="rId25"/>
    <p:sldId id="286" r:id="rId26"/>
    <p:sldId id="287" r:id="rId27"/>
    <p:sldId id="288" r:id="rId28"/>
    <p:sldId id="289" r:id="rId29"/>
    <p:sldId id="290" r:id="rId30"/>
    <p:sldId id="291" r:id="rId31"/>
    <p:sldId id="292" r:id="rId32"/>
    <p:sldId id="284" r:id="rId33"/>
  </p:sldIdLst>
  <p:sldSz cx="12192000" cy="6858000"/>
  <p:notesSz cx="6799263" cy="99298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15" autoAdjust="0"/>
    <p:restoredTop sz="94660"/>
  </p:normalViewPr>
  <p:slideViewPr>
    <p:cSldViewPr snapToGrid="0">
      <p:cViewPr varScale="1">
        <p:scale>
          <a:sx n="68" d="100"/>
          <a:sy n="68" d="100"/>
        </p:scale>
        <p:origin x="738"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bleStyles" Target="tableStyles.xml"/><Relationship Id="rId21" Type="http://schemas.openxmlformats.org/officeDocument/2006/relationships/slide" Target="slides/slide19.xml"/><Relationship Id="rId34"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handoutMaster" Target="handoutMasters/handoutMaster1.xml"/><Relationship Id="rId8" Type="http://schemas.openxmlformats.org/officeDocument/2006/relationships/slide" Target="slides/slide6.xml"/><Relationship Id="rId3"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8475"/>
          </a:xfrm>
          <a:prstGeom prst="rect">
            <a:avLst/>
          </a:prstGeom>
        </p:spPr>
        <p:txBody>
          <a:bodyPr vert="horz" lIns="91430" tIns="45715" rIns="91430" bIns="45715" rtlCol="0"/>
          <a:lstStyle>
            <a:lvl1pPr algn="l">
              <a:defRPr sz="1200"/>
            </a:lvl1pPr>
          </a:lstStyle>
          <a:p>
            <a:endParaRPr lang="en-GB"/>
          </a:p>
        </p:txBody>
      </p:sp>
      <p:sp>
        <p:nvSpPr>
          <p:cNvPr id="3" name="Date Placeholder 2"/>
          <p:cNvSpPr>
            <a:spLocks noGrp="1"/>
          </p:cNvSpPr>
          <p:nvPr>
            <p:ph type="dt" sz="quarter" idx="1"/>
          </p:nvPr>
        </p:nvSpPr>
        <p:spPr>
          <a:xfrm>
            <a:off x="3851275" y="0"/>
            <a:ext cx="2946400" cy="498475"/>
          </a:xfrm>
          <a:prstGeom prst="rect">
            <a:avLst/>
          </a:prstGeom>
        </p:spPr>
        <p:txBody>
          <a:bodyPr vert="horz" lIns="91430" tIns="45715" rIns="91430" bIns="45715" rtlCol="0"/>
          <a:lstStyle>
            <a:lvl1pPr algn="r">
              <a:defRPr sz="1200"/>
            </a:lvl1pPr>
          </a:lstStyle>
          <a:p>
            <a:fld id="{8EBD71AF-83CE-4275-8CDD-8EED1E3770C1}" type="datetimeFigureOut">
              <a:rPr lang="en-GB" smtClean="0"/>
              <a:t>27/06/2025</a:t>
            </a:fld>
            <a:endParaRPr lang="en-GB"/>
          </a:p>
        </p:txBody>
      </p:sp>
      <p:sp>
        <p:nvSpPr>
          <p:cNvPr id="4" name="Footer Placeholder 3"/>
          <p:cNvSpPr>
            <a:spLocks noGrp="1"/>
          </p:cNvSpPr>
          <p:nvPr>
            <p:ph type="ftr" sz="quarter" idx="2"/>
          </p:nvPr>
        </p:nvSpPr>
        <p:spPr>
          <a:xfrm>
            <a:off x="0" y="9431339"/>
            <a:ext cx="2946400" cy="498475"/>
          </a:xfrm>
          <a:prstGeom prst="rect">
            <a:avLst/>
          </a:prstGeom>
        </p:spPr>
        <p:txBody>
          <a:bodyPr vert="horz" lIns="91430" tIns="45715" rIns="91430" bIns="45715" rtlCol="0" anchor="b"/>
          <a:lstStyle>
            <a:lvl1pPr algn="l">
              <a:defRPr sz="1200"/>
            </a:lvl1pPr>
          </a:lstStyle>
          <a:p>
            <a:endParaRPr lang="en-GB"/>
          </a:p>
        </p:txBody>
      </p:sp>
      <p:sp>
        <p:nvSpPr>
          <p:cNvPr id="5" name="Slide Number Placeholder 4"/>
          <p:cNvSpPr>
            <a:spLocks noGrp="1"/>
          </p:cNvSpPr>
          <p:nvPr>
            <p:ph type="sldNum" sz="quarter" idx="3"/>
          </p:nvPr>
        </p:nvSpPr>
        <p:spPr>
          <a:xfrm>
            <a:off x="3851275" y="9431339"/>
            <a:ext cx="2946400" cy="498475"/>
          </a:xfrm>
          <a:prstGeom prst="rect">
            <a:avLst/>
          </a:prstGeom>
        </p:spPr>
        <p:txBody>
          <a:bodyPr vert="horz" lIns="91430" tIns="45715" rIns="91430" bIns="45715" rtlCol="0" anchor="b"/>
          <a:lstStyle>
            <a:lvl1pPr algn="r">
              <a:defRPr sz="1200"/>
            </a:lvl1pPr>
          </a:lstStyle>
          <a:p>
            <a:fld id="{90546E89-CA01-4370-907B-BC3A6B88688D}" type="slidenum">
              <a:rPr lang="en-GB" smtClean="0"/>
              <a:t>‹#›</a:t>
            </a:fld>
            <a:endParaRPr lang="en-GB"/>
          </a:p>
        </p:txBody>
      </p:sp>
    </p:spTree>
    <p:extLst>
      <p:ext uri="{BB962C8B-B14F-4D97-AF65-F5344CB8AC3E}">
        <p14:creationId xmlns:p14="http://schemas.microsoft.com/office/powerpoint/2010/main" val="14461023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7088" cy="498087"/>
          </a:xfrm>
          <a:prstGeom prst="rect">
            <a:avLst/>
          </a:prstGeom>
        </p:spPr>
        <p:txBody>
          <a:bodyPr vert="horz" lIns="91751" tIns="45875" rIns="91751" bIns="45875" rtlCol="0"/>
          <a:lstStyle>
            <a:lvl1pPr algn="l">
              <a:defRPr sz="1200"/>
            </a:lvl1pPr>
          </a:lstStyle>
          <a:p>
            <a:endParaRPr lang="en-GB"/>
          </a:p>
        </p:txBody>
      </p:sp>
      <p:sp>
        <p:nvSpPr>
          <p:cNvPr id="3" name="Date Placeholder 2"/>
          <p:cNvSpPr>
            <a:spLocks noGrp="1"/>
          </p:cNvSpPr>
          <p:nvPr>
            <p:ph type="dt" idx="1"/>
          </p:nvPr>
        </p:nvSpPr>
        <p:spPr>
          <a:xfrm>
            <a:off x="3850587" y="0"/>
            <a:ext cx="2947088" cy="498087"/>
          </a:xfrm>
          <a:prstGeom prst="rect">
            <a:avLst/>
          </a:prstGeom>
        </p:spPr>
        <p:txBody>
          <a:bodyPr vert="horz" lIns="91751" tIns="45875" rIns="91751" bIns="45875" rtlCol="0"/>
          <a:lstStyle>
            <a:lvl1pPr algn="r">
              <a:defRPr sz="1200"/>
            </a:lvl1pPr>
          </a:lstStyle>
          <a:p>
            <a:fld id="{27331703-2E6E-486B-9A8E-15063F2A4C2D}" type="datetimeFigureOut">
              <a:rPr lang="en-GB" smtClean="0"/>
              <a:t>27/06/2025</a:t>
            </a:fld>
            <a:endParaRPr lang="en-GB"/>
          </a:p>
        </p:txBody>
      </p:sp>
      <p:sp>
        <p:nvSpPr>
          <p:cNvPr id="4" name="Slide Image Placeholder 3"/>
          <p:cNvSpPr>
            <a:spLocks noGrp="1" noRot="1" noChangeAspect="1"/>
          </p:cNvSpPr>
          <p:nvPr>
            <p:ph type="sldImg" idx="2"/>
          </p:nvPr>
        </p:nvSpPr>
        <p:spPr>
          <a:xfrm>
            <a:off x="422275" y="1241425"/>
            <a:ext cx="5954713" cy="3351213"/>
          </a:xfrm>
          <a:prstGeom prst="rect">
            <a:avLst/>
          </a:prstGeom>
          <a:noFill/>
          <a:ln w="12700">
            <a:solidFill>
              <a:prstClr val="black"/>
            </a:solidFill>
          </a:ln>
        </p:spPr>
        <p:txBody>
          <a:bodyPr vert="horz" lIns="91751" tIns="45875" rIns="91751" bIns="45875" rtlCol="0" anchor="ctr"/>
          <a:lstStyle/>
          <a:p>
            <a:endParaRPr lang="en-GB"/>
          </a:p>
        </p:txBody>
      </p:sp>
      <p:sp>
        <p:nvSpPr>
          <p:cNvPr id="5" name="Notes Placeholder 4"/>
          <p:cNvSpPr>
            <a:spLocks noGrp="1"/>
          </p:cNvSpPr>
          <p:nvPr>
            <p:ph type="body" sz="quarter" idx="3"/>
          </p:nvPr>
        </p:nvSpPr>
        <p:spPr>
          <a:xfrm>
            <a:off x="679609" y="4778125"/>
            <a:ext cx="5440046" cy="3911261"/>
          </a:xfrm>
          <a:prstGeom prst="rect">
            <a:avLst/>
          </a:prstGeom>
        </p:spPr>
        <p:txBody>
          <a:bodyPr vert="horz" lIns="91751" tIns="45875" rIns="91751" bIns="45875"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9431726"/>
            <a:ext cx="2947088" cy="498087"/>
          </a:xfrm>
          <a:prstGeom prst="rect">
            <a:avLst/>
          </a:prstGeom>
        </p:spPr>
        <p:txBody>
          <a:bodyPr vert="horz" lIns="91751" tIns="45875" rIns="91751" bIns="45875" rtlCol="0" anchor="b"/>
          <a:lstStyle>
            <a:lvl1pPr algn="l">
              <a:defRPr sz="1200"/>
            </a:lvl1pPr>
          </a:lstStyle>
          <a:p>
            <a:endParaRPr lang="en-GB"/>
          </a:p>
        </p:txBody>
      </p:sp>
      <p:sp>
        <p:nvSpPr>
          <p:cNvPr id="7" name="Slide Number Placeholder 6"/>
          <p:cNvSpPr>
            <a:spLocks noGrp="1"/>
          </p:cNvSpPr>
          <p:nvPr>
            <p:ph type="sldNum" sz="quarter" idx="5"/>
          </p:nvPr>
        </p:nvSpPr>
        <p:spPr>
          <a:xfrm>
            <a:off x="3850587" y="9431726"/>
            <a:ext cx="2947088" cy="498087"/>
          </a:xfrm>
          <a:prstGeom prst="rect">
            <a:avLst/>
          </a:prstGeom>
        </p:spPr>
        <p:txBody>
          <a:bodyPr vert="horz" lIns="91751" tIns="45875" rIns="91751" bIns="45875" rtlCol="0" anchor="b"/>
          <a:lstStyle>
            <a:lvl1pPr algn="r">
              <a:defRPr sz="1200"/>
            </a:lvl1pPr>
          </a:lstStyle>
          <a:p>
            <a:fld id="{66C15F32-68E1-4F24-84F7-E652BAFDC8D2}" type="slidenum">
              <a:rPr lang="en-GB" smtClean="0"/>
              <a:t>‹#›</a:t>
            </a:fld>
            <a:endParaRPr lang="en-GB"/>
          </a:p>
        </p:txBody>
      </p:sp>
    </p:spTree>
    <p:extLst>
      <p:ext uri="{BB962C8B-B14F-4D97-AF65-F5344CB8AC3E}">
        <p14:creationId xmlns:p14="http://schemas.microsoft.com/office/powerpoint/2010/main" val="34825403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6C15F32-68E1-4F24-84F7-E652BAFDC8D2}" type="slidenum">
              <a:rPr lang="en-GB" smtClean="0"/>
              <a:t>1</a:t>
            </a:fld>
            <a:endParaRPr lang="en-GB"/>
          </a:p>
        </p:txBody>
      </p:sp>
    </p:spTree>
    <p:extLst>
      <p:ext uri="{BB962C8B-B14F-4D97-AF65-F5344CB8AC3E}">
        <p14:creationId xmlns:p14="http://schemas.microsoft.com/office/powerpoint/2010/main" val="13694406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6C15F32-68E1-4F24-84F7-E652BAFDC8D2}" type="slidenum">
              <a:rPr lang="en-GB" smtClean="0"/>
              <a:t>10</a:t>
            </a:fld>
            <a:endParaRPr lang="en-GB"/>
          </a:p>
        </p:txBody>
      </p:sp>
    </p:spTree>
    <p:extLst>
      <p:ext uri="{BB962C8B-B14F-4D97-AF65-F5344CB8AC3E}">
        <p14:creationId xmlns:p14="http://schemas.microsoft.com/office/powerpoint/2010/main" val="34172526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6C15F32-68E1-4F24-84F7-E652BAFDC8D2}" type="slidenum">
              <a:rPr lang="en-GB" smtClean="0"/>
              <a:t>11</a:t>
            </a:fld>
            <a:endParaRPr lang="en-GB"/>
          </a:p>
        </p:txBody>
      </p:sp>
    </p:spTree>
    <p:extLst>
      <p:ext uri="{BB962C8B-B14F-4D97-AF65-F5344CB8AC3E}">
        <p14:creationId xmlns:p14="http://schemas.microsoft.com/office/powerpoint/2010/main" val="39888675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6C15F32-68E1-4F24-84F7-E652BAFDC8D2}" type="slidenum">
              <a:rPr lang="en-GB" smtClean="0"/>
              <a:t>12</a:t>
            </a:fld>
            <a:endParaRPr lang="en-GB"/>
          </a:p>
        </p:txBody>
      </p:sp>
    </p:spTree>
    <p:extLst>
      <p:ext uri="{BB962C8B-B14F-4D97-AF65-F5344CB8AC3E}">
        <p14:creationId xmlns:p14="http://schemas.microsoft.com/office/powerpoint/2010/main" val="33127354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6C15F32-68E1-4F24-84F7-E652BAFDC8D2}" type="slidenum">
              <a:rPr lang="en-GB" smtClean="0"/>
              <a:t>13</a:t>
            </a:fld>
            <a:endParaRPr lang="en-GB"/>
          </a:p>
        </p:txBody>
      </p:sp>
    </p:spTree>
    <p:extLst>
      <p:ext uri="{BB962C8B-B14F-4D97-AF65-F5344CB8AC3E}">
        <p14:creationId xmlns:p14="http://schemas.microsoft.com/office/powerpoint/2010/main" val="37671646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6C15F32-68E1-4F24-84F7-E652BAFDC8D2}" type="slidenum">
              <a:rPr lang="en-GB" smtClean="0"/>
              <a:t>14</a:t>
            </a:fld>
            <a:endParaRPr lang="en-GB"/>
          </a:p>
        </p:txBody>
      </p:sp>
    </p:spTree>
    <p:extLst>
      <p:ext uri="{BB962C8B-B14F-4D97-AF65-F5344CB8AC3E}">
        <p14:creationId xmlns:p14="http://schemas.microsoft.com/office/powerpoint/2010/main" val="35108332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6C15F32-68E1-4F24-84F7-E652BAFDC8D2}" type="slidenum">
              <a:rPr lang="en-GB" smtClean="0"/>
              <a:t>15</a:t>
            </a:fld>
            <a:endParaRPr lang="en-GB"/>
          </a:p>
        </p:txBody>
      </p:sp>
    </p:spTree>
    <p:extLst>
      <p:ext uri="{BB962C8B-B14F-4D97-AF65-F5344CB8AC3E}">
        <p14:creationId xmlns:p14="http://schemas.microsoft.com/office/powerpoint/2010/main" val="19529595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It’s important to share with you our Ethos and aims from the very beginning of your child’s journey with us because it underpins everything that we do.</a:t>
            </a:r>
          </a:p>
          <a:p>
            <a:endParaRPr lang="en-GB" dirty="0"/>
          </a:p>
          <a:p>
            <a:r>
              <a:rPr lang="en-GB" dirty="0"/>
              <a:t>We are unique from many other high schools as a Catholic High School and our Ethos is to follow the example of Jesus in our work, worship and relationships. We are a close knit community who very much live by the Christian values of love, justice, peace, truth and tolerance and these, like I say, are at the heart of everything we do. </a:t>
            </a:r>
          </a:p>
          <a:p>
            <a:endParaRPr lang="en-GB" dirty="0"/>
          </a:p>
          <a:p>
            <a:r>
              <a:rPr lang="en-GB" dirty="0"/>
              <a:t>Providing a secure and welcoming environment for your children to be part of is one of our key aims and by this being in place it means that they will be able to take advantage of all that is on offer in order to develop their full potential. We want everyone to do their best and be ready for whatever they may face in the world as they get older. To ensure that all of this is possible we do have expectations that we require students to meet every day and I’d like to share them with you so that you are aware of them before the children start in September. </a:t>
            </a:r>
          </a:p>
        </p:txBody>
      </p:sp>
      <p:sp>
        <p:nvSpPr>
          <p:cNvPr id="4" name="Slide Number Placeholder 3"/>
          <p:cNvSpPr>
            <a:spLocks noGrp="1"/>
          </p:cNvSpPr>
          <p:nvPr>
            <p:ph type="sldNum" sz="quarter" idx="5"/>
          </p:nvPr>
        </p:nvSpPr>
        <p:spPr/>
        <p:txBody>
          <a:bodyPr/>
          <a:lstStyle/>
          <a:p>
            <a:fld id="{66C15F32-68E1-4F24-84F7-E652BAFDC8D2}" type="slidenum">
              <a:rPr lang="en-GB" smtClean="0"/>
              <a:t>16</a:t>
            </a:fld>
            <a:endParaRPr lang="en-GB"/>
          </a:p>
        </p:txBody>
      </p:sp>
    </p:spTree>
    <p:extLst>
      <p:ext uri="{BB962C8B-B14F-4D97-AF65-F5344CB8AC3E}">
        <p14:creationId xmlns:p14="http://schemas.microsoft.com/office/powerpoint/2010/main" val="21652159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6C15F32-68E1-4F24-84F7-E652BAFDC8D2}" type="slidenum">
              <a:rPr lang="en-GB" smtClean="0"/>
              <a:t>17</a:t>
            </a:fld>
            <a:endParaRPr lang="en-GB"/>
          </a:p>
        </p:txBody>
      </p:sp>
    </p:spTree>
    <p:extLst>
      <p:ext uri="{BB962C8B-B14F-4D97-AF65-F5344CB8AC3E}">
        <p14:creationId xmlns:p14="http://schemas.microsoft.com/office/powerpoint/2010/main" val="32131142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aim to recognise and reward our students achievements and therefore they will be awarded positive points which they can use to purchase items in our </a:t>
            </a:r>
            <a:r>
              <a:rPr lang="en-GB" dirty="0" err="1"/>
              <a:t>Classcharts</a:t>
            </a:r>
            <a:r>
              <a:rPr lang="en-GB" dirty="0"/>
              <a:t> shop – this is very popular. </a:t>
            </a:r>
          </a:p>
          <a:p>
            <a:r>
              <a:rPr lang="en-GB" dirty="0"/>
              <a:t> - For those who don’t meet the basic expectations you can monitor this as they may receive negative points – rare in Year 7 – detentions - rare</a:t>
            </a:r>
          </a:p>
        </p:txBody>
      </p:sp>
      <p:sp>
        <p:nvSpPr>
          <p:cNvPr id="4" name="Slide Number Placeholder 3"/>
          <p:cNvSpPr>
            <a:spLocks noGrp="1"/>
          </p:cNvSpPr>
          <p:nvPr>
            <p:ph type="sldNum" sz="quarter" idx="5"/>
          </p:nvPr>
        </p:nvSpPr>
        <p:spPr/>
        <p:txBody>
          <a:bodyPr/>
          <a:lstStyle/>
          <a:p>
            <a:fld id="{66C15F32-68E1-4F24-84F7-E652BAFDC8D2}" type="slidenum">
              <a:rPr lang="en-GB" smtClean="0"/>
              <a:t>18</a:t>
            </a:fld>
            <a:endParaRPr lang="en-GB"/>
          </a:p>
        </p:txBody>
      </p:sp>
    </p:spTree>
    <p:extLst>
      <p:ext uri="{BB962C8B-B14F-4D97-AF65-F5344CB8AC3E}">
        <p14:creationId xmlns:p14="http://schemas.microsoft.com/office/powerpoint/2010/main" val="28558005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6C15F32-68E1-4F24-84F7-E652BAFDC8D2}" type="slidenum">
              <a:rPr lang="en-GB" smtClean="0"/>
              <a:t>19</a:t>
            </a:fld>
            <a:endParaRPr lang="en-GB"/>
          </a:p>
        </p:txBody>
      </p:sp>
    </p:spTree>
    <p:extLst>
      <p:ext uri="{BB962C8B-B14F-4D97-AF65-F5344CB8AC3E}">
        <p14:creationId xmlns:p14="http://schemas.microsoft.com/office/powerpoint/2010/main" val="11208697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6C15F32-68E1-4F24-84F7-E652BAFDC8D2}" type="slidenum">
              <a:rPr lang="en-GB" smtClean="0"/>
              <a:t>2</a:t>
            </a:fld>
            <a:endParaRPr lang="en-GB"/>
          </a:p>
        </p:txBody>
      </p:sp>
    </p:spTree>
    <p:extLst>
      <p:ext uri="{BB962C8B-B14F-4D97-AF65-F5344CB8AC3E}">
        <p14:creationId xmlns:p14="http://schemas.microsoft.com/office/powerpoint/2010/main" val="7857155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6C15F32-68E1-4F24-84F7-E652BAFDC8D2}" type="slidenum">
              <a:rPr lang="en-GB" smtClean="0"/>
              <a:t>20</a:t>
            </a:fld>
            <a:endParaRPr lang="en-GB"/>
          </a:p>
        </p:txBody>
      </p:sp>
    </p:spTree>
    <p:extLst>
      <p:ext uri="{BB962C8B-B14F-4D97-AF65-F5344CB8AC3E}">
        <p14:creationId xmlns:p14="http://schemas.microsoft.com/office/powerpoint/2010/main" val="15534321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6C15F32-68E1-4F24-84F7-E652BAFDC8D2}" type="slidenum">
              <a:rPr lang="en-GB" smtClean="0"/>
              <a:t>21</a:t>
            </a:fld>
            <a:endParaRPr lang="en-GB"/>
          </a:p>
        </p:txBody>
      </p:sp>
    </p:spTree>
    <p:extLst>
      <p:ext uri="{BB962C8B-B14F-4D97-AF65-F5344CB8AC3E}">
        <p14:creationId xmlns:p14="http://schemas.microsoft.com/office/powerpoint/2010/main" val="27791119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6C15F32-68E1-4F24-84F7-E652BAFDC8D2}" type="slidenum">
              <a:rPr lang="en-GB" smtClean="0"/>
              <a:t>22</a:t>
            </a:fld>
            <a:endParaRPr lang="en-GB"/>
          </a:p>
        </p:txBody>
      </p:sp>
    </p:spTree>
    <p:extLst>
      <p:ext uri="{BB962C8B-B14F-4D97-AF65-F5344CB8AC3E}">
        <p14:creationId xmlns:p14="http://schemas.microsoft.com/office/powerpoint/2010/main" val="35055218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6C15F32-68E1-4F24-84F7-E652BAFDC8D2}" type="slidenum">
              <a:rPr lang="en-GB" smtClean="0"/>
              <a:t>23</a:t>
            </a:fld>
            <a:endParaRPr lang="en-GB"/>
          </a:p>
        </p:txBody>
      </p:sp>
    </p:spTree>
    <p:extLst>
      <p:ext uri="{BB962C8B-B14F-4D97-AF65-F5344CB8AC3E}">
        <p14:creationId xmlns:p14="http://schemas.microsoft.com/office/powerpoint/2010/main" val="13601440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6C15F32-68E1-4F24-84F7-E652BAFDC8D2}" type="slidenum">
              <a:rPr lang="en-GB" smtClean="0"/>
              <a:t>24</a:t>
            </a:fld>
            <a:endParaRPr lang="en-GB"/>
          </a:p>
        </p:txBody>
      </p:sp>
    </p:spTree>
    <p:extLst>
      <p:ext uri="{BB962C8B-B14F-4D97-AF65-F5344CB8AC3E}">
        <p14:creationId xmlns:p14="http://schemas.microsoft.com/office/powerpoint/2010/main" val="40009093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6C15F32-68E1-4F24-84F7-E652BAFDC8D2}" type="slidenum">
              <a:rPr lang="en-GB" smtClean="0"/>
              <a:t>25</a:t>
            </a:fld>
            <a:endParaRPr lang="en-GB"/>
          </a:p>
        </p:txBody>
      </p:sp>
    </p:spTree>
    <p:extLst>
      <p:ext uri="{BB962C8B-B14F-4D97-AF65-F5344CB8AC3E}">
        <p14:creationId xmlns:p14="http://schemas.microsoft.com/office/powerpoint/2010/main" val="14724472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6C15F32-68E1-4F24-84F7-E652BAFDC8D2}" type="slidenum">
              <a:rPr lang="en-GB" smtClean="0"/>
              <a:t>26</a:t>
            </a:fld>
            <a:endParaRPr lang="en-GB"/>
          </a:p>
        </p:txBody>
      </p:sp>
    </p:spTree>
    <p:extLst>
      <p:ext uri="{BB962C8B-B14F-4D97-AF65-F5344CB8AC3E}">
        <p14:creationId xmlns:p14="http://schemas.microsoft.com/office/powerpoint/2010/main" val="27805139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6C15F32-68E1-4F24-84F7-E652BAFDC8D2}" type="slidenum">
              <a:rPr lang="en-GB" smtClean="0"/>
              <a:t>27</a:t>
            </a:fld>
            <a:endParaRPr lang="en-GB"/>
          </a:p>
        </p:txBody>
      </p:sp>
    </p:spTree>
    <p:extLst>
      <p:ext uri="{BB962C8B-B14F-4D97-AF65-F5344CB8AC3E}">
        <p14:creationId xmlns:p14="http://schemas.microsoft.com/office/powerpoint/2010/main" val="32961743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6C15F32-68E1-4F24-84F7-E652BAFDC8D2}" type="slidenum">
              <a:rPr lang="en-GB" smtClean="0"/>
              <a:t>28</a:t>
            </a:fld>
            <a:endParaRPr lang="en-GB"/>
          </a:p>
        </p:txBody>
      </p:sp>
    </p:spTree>
    <p:extLst>
      <p:ext uri="{BB962C8B-B14F-4D97-AF65-F5344CB8AC3E}">
        <p14:creationId xmlns:p14="http://schemas.microsoft.com/office/powerpoint/2010/main" val="3232684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6C15F32-68E1-4F24-84F7-E652BAFDC8D2}" type="slidenum">
              <a:rPr lang="en-GB" smtClean="0"/>
              <a:t>29</a:t>
            </a:fld>
            <a:endParaRPr lang="en-GB"/>
          </a:p>
        </p:txBody>
      </p:sp>
    </p:spTree>
    <p:extLst>
      <p:ext uri="{BB962C8B-B14F-4D97-AF65-F5344CB8AC3E}">
        <p14:creationId xmlns:p14="http://schemas.microsoft.com/office/powerpoint/2010/main" val="7878213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6C15F32-68E1-4F24-84F7-E652BAFDC8D2}" type="slidenum">
              <a:rPr lang="en-GB" smtClean="0"/>
              <a:t>3</a:t>
            </a:fld>
            <a:endParaRPr lang="en-GB"/>
          </a:p>
        </p:txBody>
      </p:sp>
    </p:spTree>
    <p:extLst>
      <p:ext uri="{BB962C8B-B14F-4D97-AF65-F5344CB8AC3E}">
        <p14:creationId xmlns:p14="http://schemas.microsoft.com/office/powerpoint/2010/main" val="32596582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6C15F32-68E1-4F24-84F7-E652BAFDC8D2}" type="slidenum">
              <a:rPr lang="en-GB" smtClean="0"/>
              <a:t>31</a:t>
            </a:fld>
            <a:endParaRPr lang="en-GB"/>
          </a:p>
        </p:txBody>
      </p:sp>
    </p:spTree>
    <p:extLst>
      <p:ext uri="{BB962C8B-B14F-4D97-AF65-F5344CB8AC3E}">
        <p14:creationId xmlns:p14="http://schemas.microsoft.com/office/powerpoint/2010/main" val="39795783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6C15F32-68E1-4F24-84F7-E652BAFDC8D2}" type="slidenum">
              <a:rPr lang="en-GB" smtClean="0"/>
              <a:t>4</a:t>
            </a:fld>
            <a:endParaRPr lang="en-GB"/>
          </a:p>
        </p:txBody>
      </p:sp>
    </p:spTree>
    <p:extLst>
      <p:ext uri="{BB962C8B-B14F-4D97-AF65-F5344CB8AC3E}">
        <p14:creationId xmlns:p14="http://schemas.microsoft.com/office/powerpoint/2010/main" val="2135052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6C15F32-68E1-4F24-84F7-E652BAFDC8D2}" type="slidenum">
              <a:rPr lang="en-GB" smtClean="0"/>
              <a:t>5</a:t>
            </a:fld>
            <a:endParaRPr lang="en-GB"/>
          </a:p>
        </p:txBody>
      </p:sp>
    </p:spTree>
    <p:extLst>
      <p:ext uri="{BB962C8B-B14F-4D97-AF65-F5344CB8AC3E}">
        <p14:creationId xmlns:p14="http://schemas.microsoft.com/office/powerpoint/2010/main" val="35283981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6C15F32-68E1-4F24-84F7-E652BAFDC8D2}" type="slidenum">
              <a:rPr lang="en-GB" smtClean="0"/>
              <a:t>6</a:t>
            </a:fld>
            <a:endParaRPr lang="en-GB"/>
          </a:p>
        </p:txBody>
      </p:sp>
    </p:spTree>
    <p:extLst>
      <p:ext uri="{BB962C8B-B14F-4D97-AF65-F5344CB8AC3E}">
        <p14:creationId xmlns:p14="http://schemas.microsoft.com/office/powerpoint/2010/main" val="21238524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6C15F32-68E1-4F24-84F7-E652BAFDC8D2}" type="slidenum">
              <a:rPr lang="en-GB" smtClean="0"/>
              <a:t>7</a:t>
            </a:fld>
            <a:endParaRPr lang="en-GB"/>
          </a:p>
        </p:txBody>
      </p:sp>
    </p:spTree>
    <p:extLst>
      <p:ext uri="{BB962C8B-B14F-4D97-AF65-F5344CB8AC3E}">
        <p14:creationId xmlns:p14="http://schemas.microsoft.com/office/powerpoint/2010/main" val="2692304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6C15F32-68E1-4F24-84F7-E652BAFDC8D2}" type="slidenum">
              <a:rPr lang="en-GB" smtClean="0"/>
              <a:t>8</a:t>
            </a:fld>
            <a:endParaRPr lang="en-GB"/>
          </a:p>
        </p:txBody>
      </p:sp>
    </p:spTree>
    <p:extLst>
      <p:ext uri="{BB962C8B-B14F-4D97-AF65-F5344CB8AC3E}">
        <p14:creationId xmlns:p14="http://schemas.microsoft.com/office/powerpoint/2010/main" val="25918508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6C15F32-68E1-4F24-84F7-E652BAFDC8D2}" type="slidenum">
              <a:rPr lang="en-GB" smtClean="0"/>
              <a:t>9</a:t>
            </a:fld>
            <a:endParaRPr lang="en-GB"/>
          </a:p>
        </p:txBody>
      </p:sp>
    </p:spTree>
    <p:extLst>
      <p:ext uri="{BB962C8B-B14F-4D97-AF65-F5344CB8AC3E}">
        <p14:creationId xmlns:p14="http://schemas.microsoft.com/office/powerpoint/2010/main" val="338526864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AAC784-8622-F54E-958E-78BCA13C536C}"/>
              </a:ext>
            </a:extLst>
          </p:cNvPr>
          <p:cNvSpPr>
            <a:spLocks noGrp="1"/>
          </p:cNvSpPr>
          <p:nvPr>
            <p:ph type="title"/>
          </p:nvPr>
        </p:nvSpPr>
        <p:spPr>
          <a:xfrm>
            <a:off x="838200" y="145189"/>
            <a:ext cx="10515600" cy="1325563"/>
          </a:xfrm>
        </p:spPr>
        <p:txBody>
          <a:bodyPr/>
          <a:lstStyle>
            <a:lvl1pPr>
              <a:defRPr>
                <a:solidFill>
                  <a:srgbClr val="C00000"/>
                </a:solidFill>
                <a:latin typeface="Californian FB" panose="0207040306080B030204" pitchFamily="18" charset="0"/>
                <a:ea typeface="Gadugi" panose="020B0502040204020203" pitchFamily="34" charset="0"/>
              </a:defRPr>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0DA2D3CC-5514-E24A-A981-4EB4C02D9D95}"/>
              </a:ext>
            </a:extLst>
          </p:cNvPr>
          <p:cNvSpPr>
            <a:spLocks noGrp="1"/>
          </p:cNvSpPr>
          <p:nvPr>
            <p:ph idx="1"/>
          </p:nvPr>
        </p:nvSpPr>
        <p:spPr/>
        <p:txBody>
          <a:bodyPr/>
          <a:lstStyle>
            <a:lvl1pPr>
              <a:defRPr>
                <a:latin typeface="Californian FB" panose="0207040306080B030204" pitchFamily="18" charset="0"/>
              </a:defRPr>
            </a:lvl1pPr>
            <a:lvl2pPr>
              <a:defRPr>
                <a:latin typeface="Californian FB" panose="0207040306080B030204" pitchFamily="18" charset="0"/>
              </a:defRPr>
            </a:lvl2pPr>
            <a:lvl3pPr>
              <a:defRPr>
                <a:latin typeface="Californian FB" panose="0207040306080B030204" pitchFamily="18" charset="0"/>
              </a:defRPr>
            </a:lvl3pPr>
            <a:lvl4pPr>
              <a:defRPr>
                <a:latin typeface="Californian FB" panose="0207040306080B030204" pitchFamily="18" charset="0"/>
              </a:defRPr>
            </a:lvl4pPr>
            <a:lvl5pPr>
              <a:defRPr>
                <a:latin typeface="Californian FB" panose="0207040306080B030204" pitchFamily="18"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a:extLst>
              <a:ext uri="{FF2B5EF4-FFF2-40B4-BE49-F238E27FC236}">
                <a16:creationId xmlns:a16="http://schemas.microsoft.com/office/drawing/2014/main" id="{59839E6B-0E2B-1240-B782-BCDADDFC6B63}"/>
              </a:ext>
            </a:extLst>
          </p:cNvPr>
          <p:cNvSpPr>
            <a:spLocks noGrp="1"/>
          </p:cNvSpPr>
          <p:nvPr>
            <p:ph type="dt" sz="half" idx="10"/>
          </p:nvPr>
        </p:nvSpPr>
        <p:spPr/>
        <p:txBody>
          <a:bodyPr/>
          <a:lstStyle/>
          <a:p>
            <a:fld id="{4B053877-E763-9A41-85EF-6CB4E7FEB63B}" type="datetimeFigureOut">
              <a:rPr lang="en-US" smtClean="0"/>
              <a:t>6/27/2025</a:t>
            </a:fld>
            <a:endParaRPr lang="en-US"/>
          </a:p>
        </p:txBody>
      </p:sp>
      <p:sp>
        <p:nvSpPr>
          <p:cNvPr id="5" name="Footer Placeholder 4">
            <a:extLst>
              <a:ext uri="{FF2B5EF4-FFF2-40B4-BE49-F238E27FC236}">
                <a16:creationId xmlns:a16="http://schemas.microsoft.com/office/drawing/2014/main" id="{544FF9B7-2E11-0041-ABA8-AB628D90D1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1071D1-2C3A-634B-8DEE-B144FC74CCC9}"/>
              </a:ext>
            </a:extLst>
          </p:cNvPr>
          <p:cNvSpPr>
            <a:spLocks noGrp="1"/>
          </p:cNvSpPr>
          <p:nvPr>
            <p:ph type="sldNum" sz="quarter" idx="12"/>
          </p:nvPr>
        </p:nvSpPr>
        <p:spPr/>
        <p:txBody>
          <a:bodyPr/>
          <a:lstStyle/>
          <a:p>
            <a:fld id="{4A3A8250-EFDC-0540-BEDA-B517FAB77DA2}" type="slidenum">
              <a:rPr lang="en-US" smtClean="0"/>
              <a:t>‹#›</a:t>
            </a:fld>
            <a:endParaRPr lang="en-US"/>
          </a:p>
        </p:txBody>
      </p:sp>
      <p:pic>
        <p:nvPicPr>
          <p:cNvPr id="7" name="Picture 6" descr="A close up of a logo&#10;&#10;Description automatically generated">
            <a:extLst>
              <a:ext uri="{FF2B5EF4-FFF2-40B4-BE49-F238E27FC236}">
                <a16:creationId xmlns:a16="http://schemas.microsoft.com/office/drawing/2014/main" id="{8AAE15CC-EEA9-DC4A-88EB-E5BF4F91E41A}"/>
              </a:ext>
            </a:extLst>
          </p:cNvPr>
          <p:cNvPicPr/>
          <p:nvPr userDrawn="1"/>
        </p:nvPicPr>
        <p:blipFill rotWithShape="1">
          <a:blip r:embed="rId2">
            <a:extLst>
              <a:ext uri="{28A0092B-C50C-407E-A947-70E740481C1C}">
                <a14:useLocalDpi xmlns:a14="http://schemas.microsoft.com/office/drawing/2010/main" val="0"/>
              </a:ext>
            </a:extLst>
          </a:blip>
          <a:srcRect r="67335"/>
          <a:stretch/>
        </p:blipFill>
        <p:spPr bwMode="auto">
          <a:xfrm>
            <a:off x="10088245" y="145189"/>
            <a:ext cx="2103755" cy="2057400"/>
          </a:xfrm>
          <a:prstGeom prst="rect">
            <a:avLst/>
          </a:prstGeom>
          <a:noFill/>
          <a:ln>
            <a:noFill/>
          </a:ln>
          <a:extLst>
            <a:ext uri="{53640926-AAD7-44D8-BBD7-CCE9431645EC}">
              <a14:shadowObscured xmlns:a14="http://schemas.microsoft.com/office/drawing/2010/main"/>
            </a:ext>
          </a:extLst>
        </p:spPr>
      </p:pic>
      <p:pic>
        <p:nvPicPr>
          <p:cNvPr id="8" name="Picture 7">
            <a:extLst>
              <a:ext uri="{FF2B5EF4-FFF2-40B4-BE49-F238E27FC236}">
                <a16:creationId xmlns:a16="http://schemas.microsoft.com/office/drawing/2014/main" id="{5E62C19F-5A46-471B-80E9-D5582B3055D1}"/>
              </a:ext>
            </a:extLst>
          </p:cNvPr>
          <p:cNvPicPr>
            <a:picLocks noChangeAspect="1"/>
          </p:cNvPicPr>
          <p:nvPr userDrawn="1"/>
        </p:nvPicPr>
        <p:blipFill>
          <a:blip r:embed="rId3">
            <a:alphaModFix amt="20000"/>
          </a:blip>
          <a:stretch>
            <a:fillRect/>
          </a:stretch>
        </p:blipFill>
        <p:spPr>
          <a:xfrm>
            <a:off x="0" y="0"/>
            <a:ext cx="4852035" cy="6858000"/>
          </a:xfrm>
          <a:prstGeom prst="rect">
            <a:avLst/>
          </a:prstGeom>
          <a:effectLst>
            <a:outerShdw blurRad="50800" dist="50800" dir="5400000" algn="ctr" rotWithShape="0">
              <a:srgbClr val="000000">
                <a:alpha val="15000"/>
              </a:srgbClr>
            </a:outerShdw>
          </a:effectLst>
        </p:spPr>
      </p:pic>
    </p:spTree>
    <p:extLst>
      <p:ext uri="{BB962C8B-B14F-4D97-AF65-F5344CB8AC3E}">
        <p14:creationId xmlns:p14="http://schemas.microsoft.com/office/powerpoint/2010/main" val="35156509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86AE4-87E8-4850-BB22-DBDE54F5096C}"/>
              </a:ext>
            </a:extLst>
          </p:cNvPr>
          <p:cNvSpPr>
            <a:spLocks noGrp="1"/>
          </p:cNvSpPr>
          <p:nvPr>
            <p:ph type="title"/>
          </p:nvPr>
        </p:nvSpPr>
        <p:spPr/>
        <p:txBody>
          <a:bodyPr/>
          <a:lstStyle>
            <a:lvl1pPr>
              <a:defRPr>
                <a:latin typeface="Californian FB" panose="0207040306080B030204" pitchFamily="18" charset="0"/>
              </a:defRPr>
            </a:lvl1pPr>
          </a:lstStyle>
          <a:p>
            <a:r>
              <a:rPr lang="en-GB" dirty="0"/>
              <a:t>Click to edit Master title style</a:t>
            </a:r>
          </a:p>
        </p:txBody>
      </p:sp>
      <p:sp>
        <p:nvSpPr>
          <p:cNvPr id="3" name="Date Placeholder 2">
            <a:extLst>
              <a:ext uri="{FF2B5EF4-FFF2-40B4-BE49-F238E27FC236}">
                <a16:creationId xmlns:a16="http://schemas.microsoft.com/office/drawing/2014/main" id="{C383ADD0-E8ED-4D60-BE40-E4C7B2479281}"/>
              </a:ext>
            </a:extLst>
          </p:cNvPr>
          <p:cNvSpPr>
            <a:spLocks noGrp="1"/>
          </p:cNvSpPr>
          <p:nvPr>
            <p:ph type="dt" sz="half" idx="10"/>
          </p:nvPr>
        </p:nvSpPr>
        <p:spPr/>
        <p:txBody>
          <a:bodyPr/>
          <a:lstStyle/>
          <a:p>
            <a:fld id="{4B053877-E763-9A41-85EF-6CB4E7FEB63B}" type="datetimeFigureOut">
              <a:rPr lang="en-US" smtClean="0"/>
              <a:t>6/27/2025</a:t>
            </a:fld>
            <a:endParaRPr lang="en-US"/>
          </a:p>
        </p:txBody>
      </p:sp>
      <p:sp>
        <p:nvSpPr>
          <p:cNvPr id="4" name="Footer Placeholder 3">
            <a:extLst>
              <a:ext uri="{FF2B5EF4-FFF2-40B4-BE49-F238E27FC236}">
                <a16:creationId xmlns:a16="http://schemas.microsoft.com/office/drawing/2014/main" id="{5734816D-5910-4203-B458-71558738E23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B5B1ED1-F95B-48EF-A347-E0C821F26C9A}"/>
              </a:ext>
            </a:extLst>
          </p:cNvPr>
          <p:cNvSpPr>
            <a:spLocks noGrp="1"/>
          </p:cNvSpPr>
          <p:nvPr>
            <p:ph type="sldNum" sz="quarter" idx="12"/>
          </p:nvPr>
        </p:nvSpPr>
        <p:spPr/>
        <p:txBody>
          <a:bodyPr/>
          <a:lstStyle/>
          <a:p>
            <a:fld id="{4A3A8250-EFDC-0540-BEDA-B517FAB77DA2}" type="slidenum">
              <a:rPr lang="en-US" smtClean="0"/>
              <a:t>‹#›</a:t>
            </a:fld>
            <a:endParaRPr lang="en-US"/>
          </a:p>
        </p:txBody>
      </p:sp>
      <p:sp>
        <p:nvSpPr>
          <p:cNvPr id="6" name="Content Placeholder 2">
            <a:extLst>
              <a:ext uri="{FF2B5EF4-FFF2-40B4-BE49-F238E27FC236}">
                <a16:creationId xmlns:a16="http://schemas.microsoft.com/office/drawing/2014/main" id="{EF810182-BAAC-46C7-9281-17020C5D0366}"/>
              </a:ext>
            </a:extLst>
          </p:cNvPr>
          <p:cNvSpPr>
            <a:spLocks noGrp="1"/>
          </p:cNvSpPr>
          <p:nvPr>
            <p:ph idx="1"/>
          </p:nvPr>
        </p:nvSpPr>
        <p:spPr>
          <a:xfrm>
            <a:off x="838200" y="1825625"/>
            <a:ext cx="10515600" cy="4351338"/>
          </a:xfrm>
        </p:spPr>
        <p:txBody>
          <a:bodyPr/>
          <a:lstStyle>
            <a:lvl1pPr>
              <a:defRPr>
                <a:latin typeface="Californian FB" panose="0207040306080B030204" pitchFamily="18" charset="0"/>
              </a:defRPr>
            </a:lvl1pPr>
            <a:lvl2pPr>
              <a:defRPr>
                <a:latin typeface="Californian FB" panose="0207040306080B030204" pitchFamily="18" charset="0"/>
              </a:defRPr>
            </a:lvl2pPr>
            <a:lvl3pPr>
              <a:defRPr>
                <a:latin typeface="Californian FB" panose="0207040306080B030204" pitchFamily="18" charset="0"/>
              </a:defRPr>
            </a:lvl3pPr>
            <a:lvl4pPr>
              <a:defRPr>
                <a:latin typeface="Californian FB" panose="0207040306080B030204" pitchFamily="18" charset="0"/>
              </a:defRPr>
            </a:lvl4pPr>
            <a:lvl5pPr>
              <a:defRPr>
                <a:latin typeface="Californian FB" panose="0207040306080B030204" pitchFamily="18"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7" name="Picture 6" descr="A close up of a logo&#10;&#10;Description automatically generated">
            <a:extLst>
              <a:ext uri="{FF2B5EF4-FFF2-40B4-BE49-F238E27FC236}">
                <a16:creationId xmlns:a16="http://schemas.microsoft.com/office/drawing/2014/main" id="{0A8E16F7-2FD3-405F-BCA1-99D920FBCF1E}"/>
              </a:ext>
            </a:extLst>
          </p:cNvPr>
          <p:cNvPicPr/>
          <p:nvPr userDrawn="1"/>
        </p:nvPicPr>
        <p:blipFill rotWithShape="1">
          <a:blip r:embed="rId2">
            <a:extLst>
              <a:ext uri="{28A0092B-C50C-407E-A947-70E740481C1C}">
                <a14:useLocalDpi xmlns:a14="http://schemas.microsoft.com/office/drawing/2010/main" val="0"/>
              </a:ext>
            </a:extLst>
          </a:blip>
          <a:srcRect r="67335"/>
          <a:stretch/>
        </p:blipFill>
        <p:spPr bwMode="auto">
          <a:xfrm>
            <a:off x="10088245" y="145189"/>
            <a:ext cx="2103755" cy="205740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00598814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1"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41799DD-4FA3-B049-8FC2-113F6DA33A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5AC842B0-2A3C-5144-A0CE-258F2D7A38F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2F9C2E7-BEDB-304B-9187-C76B6F460F9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B053877-E763-9A41-85EF-6CB4E7FEB63B}" type="datetimeFigureOut">
              <a:rPr lang="en-US" smtClean="0"/>
              <a:t>6/27/2025</a:t>
            </a:fld>
            <a:endParaRPr lang="en-US"/>
          </a:p>
        </p:txBody>
      </p:sp>
      <p:sp>
        <p:nvSpPr>
          <p:cNvPr id="5" name="Footer Placeholder 4">
            <a:extLst>
              <a:ext uri="{FF2B5EF4-FFF2-40B4-BE49-F238E27FC236}">
                <a16:creationId xmlns:a16="http://schemas.microsoft.com/office/drawing/2014/main" id="{0AD11503-EE0F-C442-BA17-35E4132FA57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9D8CE57-2C96-4D46-8BF3-681A53C4516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3A8250-EFDC-0540-BEDA-B517FAB77DA2}" type="slidenum">
              <a:rPr lang="en-US" smtClean="0"/>
              <a:t>‹#›</a:t>
            </a:fld>
            <a:endParaRPr lang="en-US"/>
          </a:p>
        </p:txBody>
      </p:sp>
    </p:spTree>
    <p:extLst>
      <p:ext uri="{BB962C8B-B14F-4D97-AF65-F5344CB8AC3E}">
        <p14:creationId xmlns:p14="http://schemas.microsoft.com/office/powerpoint/2010/main" val="619406566"/>
      </p:ext>
    </p:extLst>
  </p:cSld>
  <p:clrMap bg1="lt1" tx1="dk1" bg2="lt2" tx2="dk2" accent1="accent1" accent2="accent2" accent3="accent3" accent4="accent4" accent5="accent5" accent6="accent6" hlink="hlink" folHlink="folHlink"/>
  <p:sldLayoutIdLst>
    <p:sldLayoutId id="2147483662" r:id="rId1"/>
    <p:sldLayoutId id="2147483663"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41799DD-4FA3-B049-8FC2-113F6DA33A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5AC842B0-2A3C-5144-A0CE-258F2D7A38F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2F9C2E7-BEDB-304B-9187-C76B6F460F9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B053877-E763-9A41-85EF-6CB4E7FEB63B}" type="datetimeFigureOut">
              <a:rPr lang="en-US" smtClean="0"/>
              <a:t>6/27/2025</a:t>
            </a:fld>
            <a:endParaRPr lang="en-US"/>
          </a:p>
        </p:txBody>
      </p:sp>
      <p:sp>
        <p:nvSpPr>
          <p:cNvPr id="5" name="Footer Placeholder 4">
            <a:extLst>
              <a:ext uri="{FF2B5EF4-FFF2-40B4-BE49-F238E27FC236}">
                <a16:creationId xmlns:a16="http://schemas.microsoft.com/office/drawing/2014/main" id="{0AD11503-EE0F-C442-BA17-35E4132FA57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9D8CE57-2C96-4D46-8BF3-681A53C4516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3A8250-EFDC-0540-BEDA-B517FAB77DA2}" type="slidenum">
              <a:rPr lang="en-US" smtClean="0"/>
              <a:t>‹#›</a:t>
            </a:fld>
            <a:endParaRPr lang="en-US"/>
          </a:p>
        </p:txBody>
      </p:sp>
    </p:spTree>
    <p:extLst>
      <p:ext uri="{BB962C8B-B14F-4D97-AF65-F5344CB8AC3E}">
        <p14:creationId xmlns:p14="http://schemas.microsoft.com/office/powerpoint/2010/main" val="1200809555"/>
      </p:ext>
    </p:extLst>
  </p:cSld>
  <p:clrMap bg1="lt1" tx1="dk1" bg2="lt2" tx2="dk2" accent1="accent1" accent2="accent2" accent3="accent3" accent4="accent4" accent5="accent5" accent6="accent6" hlink="hlink" folHlink="folHlink"/>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Year 7 Information Evening</a:t>
            </a:r>
          </a:p>
        </p:txBody>
      </p:sp>
      <p:sp>
        <p:nvSpPr>
          <p:cNvPr id="5" name="Content Placeholder 4"/>
          <p:cNvSpPr>
            <a:spLocks noGrp="1"/>
          </p:cNvSpPr>
          <p:nvPr>
            <p:ph idx="1"/>
          </p:nvPr>
        </p:nvSpPr>
        <p:spPr/>
        <p:txBody>
          <a:bodyPr/>
          <a:lstStyle/>
          <a:p>
            <a:endParaRPr lang="en-GB" dirty="0"/>
          </a:p>
          <a:p>
            <a:endParaRPr lang="en-GB" dirty="0"/>
          </a:p>
          <a:p>
            <a:pPr marL="0" indent="0" algn="ctr">
              <a:buNone/>
            </a:pPr>
            <a:r>
              <a:rPr lang="en-GB" dirty="0"/>
              <a:t>Welcome to St Thomas More Catholic High School</a:t>
            </a:r>
          </a:p>
        </p:txBody>
      </p:sp>
    </p:spTree>
    <p:extLst>
      <p:ext uri="{BB962C8B-B14F-4D97-AF65-F5344CB8AC3E}">
        <p14:creationId xmlns:p14="http://schemas.microsoft.com/office/powerpoint/2010/main" val="26912471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Equipment</a:t>
            </a:r>
          </a:p>
        </p:txBody>
      </p:sp>
      <p:sp>
        <p:nvSpPr>
          <p:cNvPr id="3" name="Content Placeholder 2"/>
          <p:cNvSpPr>
            <a:spLocks noGrp="1"/>
          </p:cNvSpPr>
          <p:nvPr>
            <p:ph idx="1"/>
          </p:nvPr>
        </p:nvSpPr>
        <p:spPr>
          <a:xfrm>
            <a:off x="393895" y="1209822"/>
            <a:ext cx="10959905" cy="4967141"/>
          </a:xfrm>
        </p:spPr>
        <p:txBody>
          <a:bodyPr>
            <a:normAutofit fontScale="62500" lnSpcReduction="20000"/>
          </a:bodyPr>
          <a:lstStyle/>
          <a:p>
            <a:r>
              <a:rPr lang="en-GB" dirty="0"/>
              <a:t>A reusable water bottle</a:t>
            </a:r>
          </a:p>
          <a:p>
            <a:r>
              <a:rPr lang="en-GB" dirty="0"/>
              <a:t>Snack for break</a:t>
            </a:r>
          </a:p>
          <a:p>
            <a:r>
              <a:rPr lang="en-GB" dirty="0"/>
              <a:t>Packed lunch/purchase food from the dining hall</a:t>
            </a:r>
          </a:p>
          <a:p>
            <a:pPr lvl="0"/>
            <a:r>
              <a:rPr lang="en-GB" dirty="0"/>
              <a:t>School bag</a:t>
            </a:r>
          </a:p>
          <a:p>
            <a:pPr lvl="0"/>
            <a:r>
              <a:rPr lang="en-GB" dirty="0"/>
              <a:t>Reading book </a:t>
            </a:r>
          </a:p>
          <a:p>
            <a:pPr lvl="0"/>
            <a:r>
              <a:rPr lang="en-GB" dirty="0"/>
              <a:t>Pencil case including;</a:t>
            </a:r>
          </a:p>
          <a:p>
            <a:r>
              <a:rPr lang="en-GB" dirty="0"/>
              <a:t>2 x black/blue pen</a:t>
            </a:r>
          </a:p>
          <a:p>
            <a:r>
              <a:rPr lang="en-GB" dirty="0"/>
              <a:t>1x pink pen</a:t>
            </a:r>
          </a:p>
          <a:p>
            <a:r>
              <a:rPr lang="en-GB" dirty="0"/>
              <a:t>1x pencil</a:t>
            </a:r>
          </a:p>
          <a:p>
            <a:r>
              <a:rPr lang="en-GB" dirty="0"/>
              <a:t>1x ruler</a:t>
            </a:r>
          </a:p>
          <a:p>
            <a:r>
              <a:rPr lang="en-GB" dirty="0"/>
              <a:t>1x rubber</a:t>
            </a:r>
          </a:p>
          <a:p>
            <a:r>
              <a:rPr lang="en-GB" dirty="0"/>
              <a:t>1x calculator</a:t>
            </a:r>
          </a:p>
          <a:p>
            <a:endParaRPr lang="en-GB" dirty="0"/>
          </a:p>
          <a:p>
            <a:r>
              <a:rPr lang="en-GB" sz="3300" b="1" dirty="0"/>
              <a:t>Mobile phones are a prohibited item</a:t>
            </a:r>
          </a:p>
          <a:p>
            <a:r>
              <a:rPr lang="en-GB" sz="3300" b="1" dirty="0"/>
              <a:t>Chewing Gum is a prohibited item</a:t>
            </a:r>
            <a:endParaRPr lang="en-US" sz="3300" dirty="0"/>
          </a:p>
          <a:p>
            <a:endParaRPr lang="en-GB" dirty="0"/>
          </a:p>
        </p:txBody>
      </p:sp>
    </p:spTree>
    <p:extLst>
      <p:ext uri="{BB962C8B-B14F-4D97-AF65-F5344CB8AC3E}">
        <p14:creationId xmlns:p14="http://schemas.microsoft.com/office/powerpoint/2010/main" val="12111629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Uniform – Main School Uniform</a:t>
            </a:r>
          </a:p>
        </p:txBody>
      </p:sp>
      <p:sp>
        <p:nvSpPr>
          <p:cNvPr id="5" name="Content Placeholder 4"/>
          <p:cNvSpPr>
            <a:spLocks noGrp="1"/>
          </p:cNvSpPr>
          <p:nvPr>
            <p:ph idx="1"/>
          </p:nvPr>
        </p:nvSpPr>
        <p:spPr/>
        <p:txBody>
          <a:bodyPr>
            <a:normAutofit fontScale="85000" lnSpcReduction="20000"/>
          </a:bodyPr>
          <a:lstStyle/>
          <a:p>
            <a:pPr marL="937260" indent="-457200">
              <a:lnSpc>
                <a:spcPct val="112000"/>
              </a:lnSpc>
            </a:pPr>
            <a:r>
              <a:rPr lang="en-GB" dirty="0">
                <a:latin typeface="Kristen ITC" panose="03050502040202030202" pitchFamily="66" charset="0"/>
              </a:rPr>
              <a:t>White school shirt	</a:t>
            </a:r>
          </a:p>
          <a:p>
            <a:pPr marL="937260" indent="-457200">
              <a:lnSpc>
                <a:spcPct val="112000"/>
              </a:lnSpc>
            </a:pPr>
            <a:r>
              <a:rPr lang="en-GB" dirty="0">
                <a:latin typeface="Kristen ITC" panose="03050502040202030202" pitchFamily="66" charset="0"/>
              </a:rPr>
              <a:t>Mid-grey traditional, tailored school trousers or a school skirt            </a:t>
            </a:r>
          </a:p>
          <a:p>
            <a:pPr marL="937260" indent="-457200">
              <a:lnSpc>
                <a:spcPct val="112000"/>
              </a:lnSpc>
              <a:tabLst>
                <a:tab pos="3314700" algn="l"/>
                <a:tab pos="3657600" algn="l"/>
              </a:tabLst>
            </a:pPr>
            <a:r>
              <a:rPr lang="en-GB" dirty="0">
                <a:latin typeface="Kristen ITC" panose="03050502040202030202" pitchFamily="66" charset="0"/>
              </a:rPr>
              <a:t>School tie</a:t>
            </a:r>
          </a:p>
          <a:p>
            <a:pPr marL="937260" indent="-457200">
              <a:lnSpc>
                <a:spcPct val="112000"/>
              </a:lnSpc>
              <a:tabLst>
                <a:tab pos="3314700" algn="l"/>
              </a:tabLst>
            </a:pPr>
            <a:r>
              <a:rPr lang="en-GB" dirty="0">
                <a:latin typeface="Kristen ITC" panose="03050502040202030202" pitchFamily="66" charset="0"/>
              </a:rPr>
              <a:t>School blazer</a:t>
            </a:r>
          </a:p>
          <a:p>
            <a:pPr marL="937260" indent="-457200">
              <a:lnSpc>
                <a:spcPct val="112000"/>
              </a:lnSpc>
              <a:tabLst>
                <a:tab pos="3314700" algn="l"/>
                <a:tab pos="3657600" algn="l"/>
              </a:tabLst>
            </a:pPr>
            <a:r>
              <a:rPr lang="en-GB" dirty="0">
                <a:latin typeface="Kristen ITC" panose="03050502040202030202" pitchFamily="66" charset="0"/>
              </a:rPr>
              <a:t>School jumper – optional </a:t>
            </a:r>
          </a:p>
          <a:p>
            <a:pPr marL="937260" indent="-457200">
              <a:lnSpc>
                <a:spcPct val="112000"/>
              </a:lnSpc>
              <a:tabLst>
                <a:tab pos="3314700" algn="l"/>
                <a:tab pos="3657600" algn="l"/>
              </a:tabLst>
            </a:pPr>
            <a:r>
              <a:rPr lang="en-GB" dirty="0">
                <a:latin typeface="Kristen ITC" panose="03050502040202030202" pitchFamily="66" charset="0"/>
              </a:rPr>
              <a:t>Black ankle socks, black opaque tights</a:t>
            </a:r>
          </a:p>
          <a:p>
            <a:pPr marL="937260" indent="-457200">
              <a:lnSpc>
                <a:spcPct val="112000"/>
              </a:lnSpc>
              <a:tabLst>
                <a:tab pos="3314700" algn="l"/>
                <a:tab pos="3657600" algn="l"/>
              </a:tabLst>
            </a:pPr>
            <a:r>
              <a:rPr lang="en-GB" dirty="0">
                <a:latin typeface="Kristen ITC" panose="03050502040202030202" pitchFamily="66" charset="0"/>
              </a:rPr>
              <a:t>Plain black traditional school shoes (not trainers, boots or sportswear)   </a:t>
            </a:r>
          </a:p>
          <a:p>
            <a:pPr marL="937260" indent="-457200">
              <a:lnSpc>
                <a:spcPct val="112000"/>
              </a:lnSpc>
              <a:tabLst>
                <a:tab pos="3314700" algn="l"/>
                <a:tab pos="3657600" algn="l"/>
              </a:tabLst>
            </a:pPr>
            <a:r>
              <a:rPr lang="en-GB" dirty="0">
                <a:latin typeface="Kristen ITC" panose="03050502040202030202" pitchFamily="66" charset="0"/>
              </a:rPr>
              <a:t>If your child chooses to wear a coat then it must not be any kind of sports wear or hoodie.                          </a:t>
            </a:r>
          </a:p>
          <a:p>
            <a:pPr marL="480060" indent="0">
              <a:lnSpc>
                <a:spcPct val="112000"/>
              </a:lnSpc>
              <a:buNone/>
            </a:pPr>
            <a:endParaRPr lang="en-GB" dirty="0">
              <a:latin typeface="Kristen ITC" panose="03050502040202030202" pitchFamily="66" charset="0"/>
              <a:ea typeface="Arial" panose="020B0604020202020204" pitchFamily="34" charset="0"/>
              <a:cs typeface="Times New Roman" panose="02020603050405020304" pitchFamily="18" charset="0"/>
            </a:endParaRPr>
          </a:p>
          <a:p>
            <a:endParaRPr lang="en-GB" dirty="0"/>
          </a:p>
        </p:txBody>
      </p:sp>
    </p:spTree>
    <p:extLst>
      <p:ext uri="{BB962C8B-B14F-4D97-AF65-F5344CB8AC3E}">
        <p14:creationId xmlns:p14="http://schemas.microsoft.com/office/powerpoint/2010/main" val="4696614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Uniform – PE Kit</a:t>
            </a:r>
          </a:p>
        </p:txBody>
      </p:sp>
      <p:sp>
        <p:nvSpPr>
          <p:cNvPr id="3" name="Content Placeholder 2"/>
          <p:cNvSpPr>
            <a:spLocks noGrp="1"/>
          </p:cNvSpPr>
          <p:nvPr>
            <p:ph idx="1"/>
          </p:nvPr>
        </p:nvSpPr>
        <p:spPr/>
        <p:txBody>
          <a:bodyPr>
            <a:normAutofit lnSpcReduction="10000"/>
          </a:bodyPr>
          <a:lstStyle/>
          <a:p>
            <a:r>
              <a:rPr lang="en-GB" dirty="0"/>
              <a:t>Polo shirt – black, maroon and amber*</a:t>
            </a:r>
            <a:endParaRPr lang="en-GB" dirty="0">
              <a:solidFill>
                <a:srgbClr val="FF0000"/>
              </a:solidFill>
            </a:endParaRPr>
          </a:p>
          <a:p>
            <a:r>
              <a:rPr lang="en-GB" dirty="0"/>
              <a:t>Outdoor top – black and maroon*</a:t>
            </a:r>
          </a:p>
          <a:p>
            <a:r>
              <a:rPr lang="en-GB" dirty="0"/>
              <a:t>Black tracksuit bottoms, shorts or leggings that have the school logo</a:t>
            </a:r>
          </a:p>
          <a:p>
            <a:r>
              <a:rPr lang="en-GB" dirty="0"/>
              <a:t>All of the above are available from Emblematic</a:t>
            </a:r>
          </a:p>
          <a:p>
            <a:r>
              <a:rPr lang="en-GB" dirty="0"/>
              <a:t>Black football socks  </a:t>
            </a:r>
          </a:p>
          <a:p>
            <a:r>
              <a:rPr lang="en-GB" dirty="0"/>
              <a:t>Trainers (shoes not boots)    </a:t>
            </a:r>
          </a:p>
          <a:p>
            <a:r>
              <a:rPr lang="en-GB" dirty="0"/>
              <a:t>Football boots (studs)   </a:t>
            </a:r>
          </a:p>
          <a:p>
            <a:endParaRPr lang="en-GB" dirty="0"/>
          </a:p>
          <a:p>
            <a:pPr marL="0" indent="0">
              <a:buNone/>
            </a:pPr>
            <a:r>
              <a:rPr lang="en-GB" dirty="0"/>
              <a:t>* Only one of these is compulsory</a:t>
            </a:r>
          </a:p>
          <a:p>
            <a:pPr marL="0" indent="0">
              <a:buNone/>
            </a:pPr>
            <a:endParaRPr lang="en-GB" dirty="0"/>
          </a:p>
        </p:txBody>
      </p:sp>
    </p:spTree>
    <p:extLst>
      <p:ext uri="{BB962C8B-B14F-4D97-AF65-F5344CB8AC3E}">
        <p14:creationId xmlns:p14="http://schemas.microsoft.com/office/powerpoint/2010/main" val="1738362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Uniform</a:t>
            </a:r>
          </a:p>
        </p:txBody>
      </p:sp>
      <p:sp>
        <p:nvSpPr>
          <p:cNvPr id="3" name="Content Placeholder 2"/>
          <p:cNvSpPr>
            <a:spLocks noGrp="1"/>
          </p:cNvSpPr>
          <p:nvPr>
            <p:ph idx="1"/>
          </p:nvPr>
        </p:nvSpPr>
        <p:spPr/>
        <p:txBody>
          <a:bodyPr/>
          <a:lstStyle/>
          <a:p>
            <a:r>
              <a:rPr lang="en-GB" dirty="0"/>
              <a:t>No make up is allowed.</a:t>
            </a:r>
          </a:p>
          <a:p>
            <a:r>
              <a:rPr lang="en-GB" dirty="0"/>
              <a:t>No unnatural hair colours are allowed.</a:t>
            </a:r>
          </a:p>
          <a:p>
            <a:r>
              <a:rPr lang="en-GB" dirty="0"/>
              <a:t>No facial piercings are allowed. Only jewellery that should be worn is one pair of studs in the earlobe and a watch. This does not include smart watches.</a:t>
            </a:r>
          </a:p>
          <a:p>
            <a:r>
              <a:rPr lang="en-GB" dirty="0"/>
              <a:t>No fake eye lashes.</a:t>
            </a:r>
          </a:p>
          <a:p>
            <a:r>
              <a:rPr lang="en-GB" dirty="0"/>
              <a:t>No fake nails or nail polish.</a:t>
            </a:r>
          </a:p>
        </p:txBody>
      </p:sp>
    </p:spTree>
    <p:extLst>
      <p:ext uri="{BB962C8B-B14F-4D97-AF65-F5344CB8AC3E}">
        <p14:creationId xmlns:p14="http://schemas.microsoft.com/office/powerpoint/2010/main" val="37613568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Uniform</a:t>
            </a:r>
          </a:p>
        </p:txBody>
      </p:sp>
      <p:sp>
        <p:nvSpPr>
          <p:cNvPr id="3" name="Content Placeholder 2"/>
          <p:cNvSpPr>
            <a:spLocks noGrp="1"/>
          </p:cNvSpPr>
          <p:nvPr>
            <p:ph idx="1"/>
          </p:nvPr>
        </p:nvSpPr>
        <p:spPr/>
        <p:txBody>
          <a:bodyPr>
            <a:normAutofit fontScale="77500" lnSpcReduction="20000"/>
          </a:bodyPr>
          <a:lstStyle/>
          <a:p>
            <a:r>
              <a:rPr lang="en-GB" dirty="0"/>
              <a:t>Available from Emblematic – North Tyne Industrial Estate, Longbenton.</a:t>
            </a:r>
          </a:p>
          <a:p>
            <a:r>
              <a:rPr lang="en-GB" dirty="0"/>
              <a:t>It is recommended that you get your orders in as soon as possible. </a:t>
            </a:r>
          </a:p>
          <a:p>
            <a:r>
              <a:rPr lang="en-GB" dirty="0"/>
              <a:t>Items available from Emblematic:</a:t>
            </a:r>
          </a:p>
          <a:p>
            <a:r>
              <a:rPr lang="en-GB" dirty="0"/>
              <a:t>Blazer – </a:t>
            </a:r>
            <a:r>
              <a:rPr lang="en-GB" dirty="0">
                <a:solidFill>
                  <a:srgbClr val="C00000"/>
                </a:solidFill>
              </a:rPr>
              <a:t>£28.99-£30.99</a:t>
            </a:r>
            <a:endParaRPr lang="en-GB" dirty="0"/>
          </a:p>
          <a:p>
            <a:r>
              <a:rPr lang="en-GB" dirty="0"/>
              <a:t>Kilt – </a:t>
            </a:r>
            <a:r>
              <a:rPr lang="en-GB" dirty="0">
                <a:solidFill>
                  <a:srgbClr val="C00000"/>
                </a:solidFill>
              </a:rPr>
              <a:t>£19.99 - £24.99</a:t>
            </a:r>
            <a:endParaRPr lang="en-GB" dirty="0"/>
          </a:p>
          <a:p>
            <a:r>
              <a:rPr lang="en-GB" dirty="0"/>
              <a:t>PE Polo Top - </a:t>
            </a:r>
            <a:r>
              <a:rPr lang="en-GB" dirty="0">
                <a:solidFill>
                  <a:srgbClr val="C00000"/>
                </a:solidFill>
              </a:rPr>
              <a:t>£13.99-£17.00</a:t>
            </a:r>
          </a:p>
          <a:p>
            <a:r>
              <a:rPr lang="en-GB" dirty="0"/>
              <a:t>PE Outdoor Top - </a:t>
            </a:r>
            <a:r>
              <a:rPr lang="en-GB" dirty="0">
                <a:solidFill>
                  <a:srgbClr val="C00000"/>
                </a:solidFill>
              </a:rPr>
              <a:t>£19.99/24.99</a:t>
            </a:r>
          </a:p>
          <a:p>
            <a:r>
              <a:rPr lang="en-GB" dirty="0"/>
              <a:t>PE Tracksuit bottoms </a:t>
            </a:r>
            <a:r>
              <a:rPr lang="en-GB" dirty="0">
                <a:solidFill>
                  <a:srgbClr val="FF0000"/>
                </a:solidFill>
              </a:rPr>
              <a:t>– 18.95-20.95</a:t>
            </a:r>
          </a:p>
          <a:p>
            <a:r>
              <a:rPr lang="en-GB" dirty="0"/>
              <a:t>PE Leggings </a:t>
            </a:r>
            <a:r>
              <a:rPr lang="en-GB" dirty="0">
                <a:solidFill>
                  <a:srgbClr val="FF0000"/>
                </a:solidFill>
              </a:rPr>
              <a:t>– 17.95-19.95</a:t>
            </a:r>
          </a:p>
          <a:p>
            <a:r>
              <a:rPr lang="en-GB" dirty="0"/>
              <a:t>PE shorts </a:t>
            </a:r>
            <a:r>
              <a:rPr lang="en-GB" dirty="0">
                <a:solidFill>
                  <a:srgbClr val="FF0000"/>
                </a:solidFill>
              </a:rPr>
              <a:t>– 9.99-10.99</a:t>
            </a:r>
          </a:p>
          <a:p>
            <a:r>
              <a:rPr lang="en-GB" dirty="0">
                <a:solidFill>
                  <a:srgbClr val="C00000"/>
                </a:solidFill>
              </a:rPr>
              <a:t>Ties are available from the school office between 8am and 4pm - cost £6. This is only up to the summer holidays. </a:t>
            </a:r>
          </a:p>
        </p:txBody>
      </p:sp>
    </p:spTree>
    <p:extLst>
      <p:ext uri="{BB962C8B-B14F-4D97-AF65-F5344CB8AC3E}">
        <p14:creationId xmlns:p14="http://schemas.microsoft.com/office/powerpoint/2010/main" val="4431940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Curriculum</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697195678"/>
              </p:ext>
            </p:extLst>
          </p:nvPr>
        </p:nvGraphicFramePr>
        <p:xfrm>
          <a:off x="822510" y="1406175"/>
          <a:ext cx="9495949" cy="1828800"/>
        </p:xfrm>
        <a:graphic>
          <a:graphicData uri="http://schemas.openxmlformats.org/drawingml/2006/table">
            <a:tbl>
              <a:tblPr firstRow="1" bandRow="1">
                <a:effectLst>
                  <a:outerShdw blurRad="50800" dist="50800" dir="5400000" algn="ctr" rotWithShape="0">
                    <a:srgbClr val="000000">
                      <a:alpha val="0"/>
                    </a:srgbClr>
                  </a:outerShdw>
                </a:effectLst>
                <a:tableStyleId>{5C22544A-7EE6-4342-B048-85BDC9FD1C3A}</a:tableStyleId>
              </a:tblPr>
              <a:tblGrid>
                <a:gridCol w="3184149">
                  <a:extLst>
                    <a:ext uri="{9D8B030D-6E8A-4147-A177-3AD203B41FA5}">
                      <a16:colId xmlns:a16="http://schemas.microsoft.com/office/drawing/2014/main" val="493586617"/>
                    </a:ext>
                  </a:extLst>
                </a:gridCol>
                <a:gridCol w="3155900">
                  <a:extLst>
                    <a:ext uri="{9D8B030D-6E8A-4147-A177-3AD203B41FA5}">
                      <a16:colId xmlns:a16="http://schemas.microsoft.com/office/drawing/2014/main" val="2705976710"/>
                    </a:ext>
                  </a:extLst>
                </a:gridCol>
                <a:gridCol w="3155900">
                  <a:extLst>
                    <a:ext uri="{9D8B030D-6E8A-4147-A177-3AD203B41FA5}">
                      <a16:colId xmlns:a16="http://schemas.microsoft.com/office/drawing/2014/main" val="4017198716"/>
                    </a:ext>
                  </a:extLst>
                </a:gridCol>
              </a:tblGrid>
              <a:tr h="265113">
                <a:tc>
                  <a:txBody>
                    <a:bodyPr/>
                    <a:lstStyle/>
                    <a:p>
                      <a:r>
                        <a:rPr lang="en-GB" b="1" dirty="0">
                          <a:solidFill>
                            <a:schemeClr val="tx1"/>
                          </a:solidFill>
                          <a:latin typeface="Kristen ITC" panose="03050502040202030202" pitchFamily="66" charset="0"/>
                        </a:rPr>
                        <a:t>English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b="1" dirty="0">
                          <a:solidFill>
                            <a:schemeClr val="tx1"/>
                          </a:solidFill>
                          <a:latin typeface="Kristen ITC" panose="03050502040202030202" pitchFamily="66" charset="0"/>
                        </a:rPr>
                        <a:t>Maths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b="1" dirty="0">
                          <a:solidFill>
                            <a:schemeClr val="tx1"/>
                          </a:solidFill>
                          <a:latin typeface="Kristen ITC" panose="03050502040202030202" pitchFamily="66" charset="0"/>
                        </a:rPr>
                        <a:t>Science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62060096"/>
                  </a:ext>
                </a:extLst>
              </a:tr>
              <a:tr h="265113">
                <a:tc>
                  <a:txBody>
                    <a:bodyPr/>
                    <a:lstStyle/>
                    <a:p>
                      <a:r>
                        <a:rPr lang="en-GB" b="1" dirty="0">
                          <a:solidFill>
                            <a:schemeClr val="tx1"/>
                          </a:solidFill>
                          <a:latin typeface="Kristen ITC" panose="03050502040202030202" pitchFamily="66" charset="0"/>
                        </a:rPr>
                        <a:t>Religious Education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b="1" dirty="0">
                          <a:solidFill>
                            <a:schemeClr val="tx1"/>
                          </a:solidFill>
                          <a:latin typeface="Kristen ITC" panose="03050502040202030202" pitchFamily="66" charset="0"/>
                        </a:rPr>
                        <a:t>French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b="1" dirty="0">
                          <a:solidFill>
                            <a:schemeClr val="tx1"/>
                          </a:solidFill>
                          <a:latin typeface="Kristen ITC" panose="03050502040202030202" pitchFamily="66" charset="0"/>
                        </a:rPr>
                        <a:t>History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85833223"/>
                  </a:ext>
                </a:extLst>
              </a:tr>
              <a:tr h="265113">
                <a:tc>
                  <a:txBody>
                    <a:bodyPr/>
                    <a:lstStyle/>
                    <a:p>
                      <a:r>
                        <a:rPr lang="en-GB" b="1" dirty="0">
                          <a:solidFill>
                            <a:schemeClr val="tx1"/>
                          </a:solidFill>
                          <a:latin typeface="Kristen ITC" panose="03050502040202030202" pitchFamily="66" charset="0"/>
                        </a:rPr>
                        <a:t>Geography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b="1" dirty="0">
                          <a:solidFill>
                            <a:schemeClr val="tx1"/>
                          </a:solidFill>
                          <a:latin typeface="Kristen ITC" panose="03050502040202030202" pitchFamily="66" charset="0"/>
                        </a:rPr>
                        <a:t>Design</a:t>
                      </a:r>
                      <a:r>
                        <a:rPr lang="en-GB" b="1" baseline="0" dirty="0">
                          <a:solidFill>
                            <a:schemeClr val="tx1"/>
                          </a:solidFill>
                          <a:latin typeface="Kristen ITC" panose="03050502040202030202" pitchFamily="66" charset="0"/>
                        </a:rPr>
                        <a:t> Technology</a:t>
                      </a:r>
                      <a:endParaRPr lang="en-GB" b="1" dirty="0">
                        <a:solidFill>
                          <a:schemeClr val="tx1"/>
                        </a:solidFill>
                        <a:latin typeface="Kristen ITC" panose="03050502040202030202"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b="1" dirty="0">
                          <a:solidFill>
                            <a:schemeClr val="tx1"/>
                          </a:solidFill>
                          <a:latin typeface="Kristen ITC" panose="03050502040202030202" pitchFamily="66" charset="0"/>
                        </a:rPr>
                        <a:t>Food Technology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80354450"/>
                  </a:ext>
                </a:extLst>
              </a:tr>
              <a:tr h="265113">
                <a:tc>
                  <a:txBody>
                    <a:bodyPr/>
                    <a:lstStyle/>
                    <a:p>
                      <a:r>
                        <a:rPr lang="en-GB" b="1" dirty="0">
                          <a:solidFill>
                            <a:schemeClr val="tx1"/>
                          </a:solidFill>
                          <a:latin typeface="Kristen ITC" panose="03050502040202030202" pitchFamily="66" charset="0"/>
                        </a:rPr>
                        <a:t>Art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b="1" dirty="0">
                          <a:solidFill>
                            <a:schemeClr val="tx1"/>
                          </a:solidFill>
                          <a:latin typeface="Kristen ITC" panose="03050502040202030202" pitchFamily="66" charset="0"/>
                        </a:rPr>
                        <a:t>Textiles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b="1" dirty="0">
                          <a:solidFill>
                            <a:schemeClr val="tx1"/>
                          </a:solidFill>
                          <a:latin typeface="Kristen ITC" panose="03050502040202030202" pitchFamily="66" charset="0"/>
                        </a:rPr>
                        <a:t>Music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4372117"/>
                  </a:ext>
                </a:extLst>
              </a:tr>
              <a:tr h="265113">
                <a:tc>
                  <a:txBody>
                    <a:bodyPr/>
                    <a:lstStyle/>
                    <a:p>
                      <a:r>
                        <a:rPr lang="en-GB" b="1" dirty="0">
                          <a:solidFill>
                            <a:schemeClr val="tx1"/>
                          </a:solidFill>
                          <a:latin typeface="Kristen ITC" panose="03050502040202030202" pitchFamily="66" charset="0"/>
                        </a:rPr>
                        <a:t>Physical</a:t>
                      </a:r>
                      <a:r>
                        <a:rPr lang="en-GB" b="1" baseline="0" dirty="0">
                          <a:solidFill>
                            <a:schemeClr val="tx1"/>
                          </a:solidFill>
                          <a:latin typeface="Kristen ITC" panose="03050502040202030202" pitchFamily="66" charset="0"/>
                        </a:rPr>
                        <a:t> Education</a:t>
                      </a:r>
                      <a:endParaRPr lang="en-GB" b="1" dirty="0">
                        <a:solidFill>
                          <a:schemeClr val="tx1"/>
                        </a:solidFill>
                        <a:latin typeface="Kristen ITC" panose="03050502040202030202"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b="1" dirty="0">
                          <a:solidFill>
                            <a:schemeClr val="tx1"/>
                          </a:solidFill>
                          <a:latin typeface="Kristen ITC" panose="03050502040202030202" pitchFamily="66" charset="0"/>
                        </a:rPr>
                        <a:t>PSHE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b="1" dirty="0">
                          <a:solidFill>
                            <a:schemeClr val="tx1"/>
                          </a:solidFill>
                          <a:latin typeface="Kristen ITC" panose="03050502040202030202" pitchFamily="66" charset="0"/>
                        </a:rPr>
                        <a:t>ICT and Business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1366045"/>
                  </a:ext>
                </a:extLst>
              </a:tr>
            </a:tbl>
          </a:graphicData>
        </a:graphic>
      </p:graphicFrame>
      <p:sp>
        <p:nvSpPr>
          <p:cNvPr id="5" name="TextBox 4"/>
          <p:cNvSpPr txBox="1"/>
          <p:nvPr/>
        </p:nvSpPr>
        <p:spPr>
          <a:xfrm>
            <a:off x="806823" y="3528507"/>
            <a:ext cx="10546975" cy="3416320"/>
          </a:xfrm>
          <a:prstGeom prst="rect">
            <a:avLst/>
          </a:prstGeom>
          <a:noFill/>
        </p:spPr>
        <p:txBody>
          <a:bodyPr wrap="square" rtlCol="0">
            <a:spAutoFit/>
          </a:bodyPr>
          <a:lstStyle/>
          <a:p>
            <a:pPr marL="285750" indent="-285750">
              <a:buFont typeface="Arial" panose="020B0604020202020204" pitchFamily="34" charset="0"/>
              <a:buChar char="•"/>
            </a:pPr>
            <a:r>
              <a:rPr lang="en-GB" dirty="0">
                <a:latin typeface="Kristen ITC" panose="03050502040202030202" pitchFamily="66" charset="0"/>
              </a:rPr>
              <a:t>9 form groups</a:t>
            </a:r>
          </a:p>
          <a:p>
            <a:pPr marL="285750" indent="-285750">
              <a:buFont typeface="Arial" panose="020B0604020202020204" pitchFamily="34" charset="0"/>
              <a:buChar char="•"/>
            </a:pPr>
            <a:r>
              <a:rPr lang="en-GB" dirty="0">
                <a:latin typeface="Kristen ITC" panose="03050502040202030202" pitchFamily="66" charset="0"/>
              </a:rPr>
              <a:t>Maths – will be grouped based around ability</a:t>
            </a:r>
          </a:p>
          <a:p>
            <a:pPr marL="285750" indent="-285750">
              <a:buFont typeface="Arial" panose="020B0604020202020204" pitchFamily="34" charset="0"/>
              <a:buChar char="•"/>
            </a:pPr>
            <a:r>
              <a:rPr lang="en-GB" dirty="0">
                <a:latin typeface="Kristen ITC" panose="03050502040202030202" pitchFamily="66" charset="0"/>
              </a:rPr>
              <a:t>English and Science – small support groups</a:t>
            </a:r>
          </a:p>
          <a:p>
            <a:pPr marL="285750" indent="-285750">
              <a:buFont typeface="Arial" panose="020B0604020202020204" pitchFamily="34" charset="0"/>
              <a:buChar char="•"/>
            </a:pPr>
            <a:r>
              <a:rPr lang="en-GB" dirty="0">
                <a:latin typeface="Kristen ITC" panose="03050502040202030202" pitchFamily="66" charset="0"/>
              </a:rPr>
              <a:t>Other subjects – mixed ability</a:t>
            </a:r>
          </a:p>
          <a:p>
            <a:pPr marL="285750" indent="-285750">
              <a:buFont typeface="Arial" panose="020B0604020202020204" pitchFamily="34" charset="0"/>
              <a:buChar char="•"/>
            </a:pPr>
            <a:r>
              <a:rPr lang="en-GB" dirty="0">
                <a:latin typeface="Kristen ITC" panose="03050502040202030202" pitchFamily="66" charset="0"/>
              </a:rPr>
              <a:t>Technology – totally different groups than form classes</a:t>
            </a:r>
          </a:p>
          <a:p>
            <a:pPr marL="285750" indent="-285750">
              <a:buFont typeface="Arial" panose="020B0604020202020204" pitchFamily="34" charset="0"/>
              <a:buChar char="•"/>
            </a:pPr>
            <a:endParaRPr lang="en-GB" dirty="0">
              <a:latin typeface="Kristen ITC" panose="03050502040202030202" pitchFamily="66" charset="0"/>
            </a:endParaRPr>
          </a:p>
          <a:p>
            <a:pPr marL="285750" indent="-285750">
              <a:buFont typeface="Arial" panose="020B0604020202020204" pitchFamily="34" charset="0"/>
              <a:buChar char="•"/>
            </a:pPr>
            <a:r>
              <a:rPr lang="en-GB" dirty="0">
                <a:latin typeface="Kristen ITC" panose="03050502040202030202" pitchFamily="66" charset="0"/>
              </a:rPr>
              <a:t>Homework will be set on </a:t>
            </a:r>
            <a:r>
              <a:rPr lang="en-GB" dirty="0" err="1">
                <a:latin typeface="Kristen ITC" panose="03050502040202030202" pitchFamily="66" charset="0"/>
              </a:rPr>
              <a:t>Classcharts</a:t>
            </a:r>
            <a:r>
              <a:rPr lang="en-GB" dirty="0">
                <a:latin typeface="Kristen ITC" panose="03050502040202030202" pitchFamily="66" charset="0"/>
              </a:rPr>
              <a:t> – Invitation will be issued in September</a:t>
            </a:r>
          </a:p>
          <a:p>
            <a:pPr marL="285750" indent="-285750">
              <a:buFont typeface="Arial" panose="020B0604020202020204" pitchFamily="34" charset="0"/>
              <a:buChar char="•"/>
            </a:pPr>
            <a:endParaRPr lang="en-GB" dirty="0">
              <a:latin typeface="Kristen ITC" panose="03050502040202030202" pitchFamily="66" charset="0"/>
            </a:endParaRPr>
          </a:p>
          <a:p>
            <a:pPr marL="285750" indent="-285750">
              <a:buFont typeface="Arial" panose="020B0604020202020204" pitchFamily="34" charset="0"/>
              <a:buChar char="•"/>
            </a:pPr>
            <a:r>
              <a:rPr lang="en-GB" dirty="0">
                <a:latin typeface="Kristen ITC" panose="03050502040202030202" pitchFamily="66" charset="0"/>
              </a:rPr>
              <a:t>Student Handbook – available to students via Google Classroom and available on the Website</a:t>
            </a:r>
          </a:p>
          <a:p>
            <a:pPr marL="285750" indent="-285750">
              <a:buFont typeface="Arial" panose="020B0604020202020204" pitchFamily="34" charset="0"/>
              <a:buChar char="•"/>
            </a:pPr>
            <a:r>
              <a:rPr lang="en-GB" dirty="0">
                <a:latin typeface="Kristen ITC" panose="03050502040202030202" pitchFamily="66" charset="0"/>
              </a:rPr>
              <a:t>Enrichment Activities</a:t>
            </a:r>
          </a:p>
          <a:p>
            <a:pPr marL="285750" indent="-285750">
              <a:buFont typeface="Arial" panose="020B0604020202020204" pitchFamily="34" charset="0"/>
              <a:buChar char="•"/>
            </a:pPr>
            <a:r>
              <a:rPr lang="en-GB" dirty="0">
                <a:latin typeface="Kristen ITC" panose="03050502040202030202" pitchFamily="66" charset="0"/>
              </a:rPr>
              <a:t>Library</a:t>
            </a:r>
          </a:p>
        </p:txBody>
      </p:sp>
    </p:spTree>
    <p:extLst>
      <p:ext uri="{BB962C8B-B14F-4D97-AF65-F5344CB8AC3E}">
        <p14:creationId xmlns:p14="http://schemas.microsoft.com/office/powerpoint/2010/main" val="1384308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Ethos</a:t>
            </a:r>
          </a:p>
        </p:txBody>
      </p:sp>
      <p:sp>
        <p:nvSpPr>
          <p:cNvPr id="4" name="Content Placeholder 3"/>
          <p:cNvSpPr>
            <a:spLocks noGrp="1"/>
          </p:cNvSpPr>
          <p:nvPr>
            <p:ph idx="1"/>
          </p:nvPr>
        </p:nvSpPr>
        <p:spPr>
          <a:xfrm>
            <a:off x="199008" y="1250535"/>
            <a:ext cx="10515600" cy="5361139"/>
          </a:xfrm>
        </p:spPr>
        <p:txBody>
          <a:bodyPr>
            <a:normAutofit fontScale="32500" lnSpcReduction="20000"/>
          </a:bodyPr>
          <a:lstStyle/>
          <a:p>
            <a:endParaRPr lang="en-GB" dirty="0">
              <a:solidFill>
                <a:srgbClr val="C00000"/>
              </a:solidFill>
              <a:latin typeface="Kristen ITC" panose="03050502040202030202" pitchFamily="66" charset="0"/>
            </a:endParaRPr>
          </a:p>
          <a:p>
            <a:pPr marL="0" indent="0">
              <a:buNone/>
            </a:pPr>
            <a:endParaRPr lang="en-GB" dirty="0">
              <a:solidFill>
                <a:srgbClr val="C00000"/>
              </a:solidFill>
              <a:latin typeface="Kristen ITC" panose="03050502040202030202" pitchFamily="66" charset="0"/>
            </a:endParaRPr>
          </a:p>
          <a:p>
            <a:pPr marL="0" indent="0">
              <a:buNone/>
            </a:pPr>
            <a:r>
              <a:rPr lang="en-GB" sz="5800" dirty="0">
                <a:solidFill>
                  <a:srgbClr val="C00000"/>
                </a:solidFill>
              </a:rPr>
              <a:t>St. Thomas More Catholic High School is a Catholic school, and as such we </a:t>
            </a:r>
            <a:r>
              <a:rPr lang="en-GB" sz="5800" b="1" dirty="0">
                <a:solidFill>
                  <a:srgbClr val="C00000"/>
                </a:solidFill>
              </a:rPr>
              <a:t>strive to follow the example of Jesus Christ in our work, worship and relationships. </a:t>
            </a:r>
          </a:p>
          <a:p>
            <a:pPr marL="0" indent="0">
              <a:buNone/>
            </a:pPr>
            <a:br>
              <a:rPr lang="en-GB" sz="5800" dirty="0"/>
            </a:br>
            <a:r>
              <a:rPr lang="en-GB" sz="5800" b="1" dirty="0"/>
              <a:t>Our aims are: </a:t>
            </a:r>
            <a:endParaRPr lang="en-GB" sz="5800" dirty="0"/>
          </a:p>
          <a:p>
            <a:pPr marL="0" indent="0">
              <a:buNone/>
            </a:pPr>
            <a:br>
              <a:rPr lang="en-GB" sz="5800" dirty="0"/>
            </a:br>
            <a:r>
              <a:rPr lang="en-GB" sz="5800" dirty="0"/>
              <a:t>• To be a community based on Christian values, notably Love, Justice, Peace, Truth and Tolerance, and to encourage individuals in their commitment to these ideals. </a:t>
            </a:r>
          </a:p>
          <a:p>
            <a:pPr marL="0" indent="0">
              <a:buNone/>
            </a:pPr>
            <a:br>
              <a:rPr lang="en-GB" sz="5800" dirty="0"/>
            </a:br>
            <a:r>
              <a:rPr lang="en-GB" sz="5800" dirty="0"/>
              <a:t>• To provide a secure, welcoming and ordered environment in which individuals learn to value and respect both themselves and others. </a:t>
            </a:r>
          </a:p>
          <a:p>
            <a:pPr marL="0" indent="0">
              <a:buNone/>
            </a:pPr>
            <a:br>
              <a:rPr lang="en-GB" sz="5800" dirty="0"/>
            </a:br>
            <a:r>
              <a:rPr lang="en-GB" sz="5800" dirty="0"/>
              <a:t>• To give individuals the opportunities to develop their full potential as human beings, and to encourage and challenge them to do so. </a:t>
            </a:r>
          </a:p>
          <a:p>
            <a:pPr marL="0" indent="0">
              <a:buNone/>
            </a:pPr>
            <a:br>
              <a:rPr lang="en-GB" sz="5800" dirty="0"/>
            </a:br>
            <a:r>
              <a:rPr lang="en-GB" sz="5800" dirty="0"/>
              <a:t>• To encourage everyone to strive to do their best and to strive for the highest standards in all areas of activity. To help children grow into confident, open, resourceful young people with a sense of responsibility and of service. </a:t>
            </a:r>
          </a:p>
          <a:p>
            <a:pPr marL="0" indent="0">
              <a:buNone/>
            </a:pPr>
            <a:br>
              <a:rPr lang="en-GB" sz="5800" dirty="0"/>
            </a:br>
            <a:endParaRPr lang="en-GB" sz="5800" dirty="0"/>
          </a:p>
        </p:txBody>
      </p:sp>
    </p:spTree>
    <p:extLst>
      <p:ext uri="{BB962C8B-B14F-4D97-AF65-F5344CB8AC3E}">
        <p14:creationId xmlns:p14="http://schemas.microsoft.com/office/powerpoint/2010/main" val="41430562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STRIVE – 6 Behaviours for Learning</a:t>
            </a:r>
          </a:p>
        </p:txBody>
      </p:sp>
      <p:sp>
        <p:nvSpPr>
          <p:cNvPr id="3" name="Content Placeholder 2"/>
          <p:cNvSpPr>
            <a:spLocks noGrp="1"/>
          </p:cNvSpPr>
          <p:nvPr>
            <p:ph idx="1"/>
          </p:nvPr>
        </p:nvSpPr>
        <p:spPr/>
        <p:txBody>
          <a:bodyPr>
            <a:normAutofit lnSpcReduction="10000"/>
          </a:bodyPr>
          <a:lstStyle/>
          <a:p>
            <a:r>
              <a:rPr lang="en-GB" dirty="0"/>
              <a:t>We want our students to Strive in all areas of school life.</a:t>
            </a:r>
          </a:p>
          <a:p>
            <a:r>
              <a:rPr lang="en-GB" dirty="0"/>
              <a:t>In order to do so we have high expectations and so students should strive to meet our 6 behaviours for learning every day:</a:t>
            </a:r>
          </a:p>
          <a:p>
            <a:r>
              <a:rPr lang="en-GB" dirty="0"/>
              <a:t>S – Standard of Uniform</a:t>
            </a:r>
          </a:p>
          <a:p>
            <a:r>
              <a:rPr lang="en-GB" dirty="0"/>
              <a:t>T – Timeliness</a:t>
            </a:r>
          </a:p>
          <a:p>
            <a:r>
              <a:rPr lang="en-GB" dirty="0"/>
              <a:t>R – Respect</a:t>
            </a:r>
          </a:p>
          <a:p>
            <a:r>
              <a:rPr lang="en-GB" dirty="0"/>
              <a:t>I – Independent Learning (Homework)</a:t>
            </a:r>
          </a:p>
          <a:p>
            <a:r>
              <a:rPr lang="en-GB" dirty="0"/>
              <a:t>V – Value Learning (Classwork)</a:t>
            </a:r>
          </a:p>
          <a:p>
            <a:r>
              <a:rPr lang="en-GB" dirty="0"/>
              <a:t>E - Equipment</a:t>
            </a:r>
          </a:p>
        </p:txBody>
      </p:sp>
    </p:spTree>
    <p:extLst>
      <p:ext uri="{BB962C8B-B14F-4D97-AF65-F5344CB8AC3E}">
        <p14:creationId xmlns:p14="http://schemas.microsoft.com/office/powerpoint/2010/main" val="28566591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STRIVE</a:t>
            </a:r>
          </a:p>
        </p:txBody>
      </p:sp>
      <p:sp>
        <p:nvSpPr>
          <p:cNvPr id="3" name="Content Placeholder 2"/>
          <p:cNvSpPr>
            <a:spLocks noGrp="1"/>
          </p:cNvSpPr>
          <p:nvPr>
            <p:ph idx="1"/>
          </p:nvPr>
        </p:nvSpPr>
        <p:spPr/>
        <p:txBody>
          <a:bodyPr>
            <a:normAutofit fontScale="92500" lnSpcReduction="10000"/>
          </a:bodyPr>
          <a:lstStyle/>
          <a:p>
            <a:r>
              <a:rPr lang="en-GB" dirty="0" err="1"/>
              <a:t>Classcharts</a:t>
            </a:r>
            <a:endParaRPr lang="en-GB" dirty="0"/>
          </a:p>
          <a:p>
            <a:endParaRPr lang="en-GB" dirty="0"/>
          </a:p>
          <a:p>
            <a:r>
              <a:rPr lang="en-GB" dirty="0"/>
              <a:t>You can see when your child is awarded positive points.</a:t>
            </a:r>
          </a:p>
          <a:p>
            <a:endParaRPr lang="en-GB" dirty="0"/>
          </a:p>
          <a:p>
            <a:r>
              <a:rPr lang="en-GB" dirty="0"/>
              <a:t>You can also see if staff have issued any negative behaviour points.</a:t>
            </a:r>
          </a:p>
          <a:p>
            <a:endParaRPr lang="en-GB" dirty="0"/>
          </a:p>
          <a:p>
            <a:r>
              <a:rPr lang="en-GB" dirty="0"/>
              <a:t>Detentions</a:t>
            </a:r>
          </a:p>
          <a:p>
            <a:endParaRPr lang="en-GB" dirty="0"/>
          </a:p>
          <a:p>
            <a:r>
              <a:rPr lang="en-GB" dirty="0"/>
              <a:t>Independent Learning (Homework) is set on </a:t>
            </a:r>
            <a:r>
              <a:rPr lang="en-GB" dirty="0" err="1"/>
              <a:t>Classcharts</a:t>
            </a:r>
            <a:r>
              <a:rPr lang="en-GB" dirty="0"/>
              <a:t> – please monitor this.</a:t>
            </a:r>
          </a:p>
        </p:txBody>
      </p:sp>
    </p:spTree>
    <p:extLst>
      <p:ext uri="{BB962C8B-B14F-4D97-AF65-F5344CB8AC3E}">
        <p14:creationId xmlns:p14="http://schemas.microsoft.com/office/powerpoint/2010/main" val="38215022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Home School Partnership</a:t>
            </a:r>
          </a:p>
        </p:txBody>
      </p:sp>
      <p:sp>
        <p:nvSpPr>
          <p:cNvPr id="3" name="Content Placeholder 2"/>
          <p:cNvSpPr>
            <a:spLocks noGrp="1"/>
          </p:cNvSpPr>
          <p:nvPr>
            <p:ph idx="1"/>
          </p:nvPr>
        </p:nvSpPr>
        <p:spPr/>
        <p:txBody>
          <a:bodyPr/>
          <a:lstStyle/>
          <a:p>
            <a:r>
              <a:rPr lang="en-GB" dirty="0"/>
              <a:t>Key Areas:</a:t>
            </a:r>
          </a:p>
          <a:p>
            <a:r>
              <a:rPr lang="en-GB" dirty="0"/>
              <a:t>Ensure regular and punctual attendance</a:t>
            </a:r>
          </a:p>
          <a:p>
            <a:r>
              <a:rPr lang="en-GB" dirty="0"/>
              <a:t>Homework – monitor </a:t>
            </a:r>
            <a:r>
              <a:rPr lang="en-GB" dirty="0" err="1"/>
              <a:t>Classcharts</a:t>
            </a:r>
            <a:r>
              <a:rPr lang="en-GB" dirty="0"/>
              <a:t> and keep an eye on deadlines</a:t>
            </a:r>
          </a:p>
          <a:p>
            <a:r>
              <a:rPr lang="en-GB" dirty="0"/>
              <a:t>Attendance to Parents Evenings</a:t>
            </a:r>
          </a:p>
          <a:p>
            <a:r>
              <a:rPr lang="en-GB" dirty="0"/>
              <a:t>Supporting School Procedures</a:t>
            </a:r>
          </a:p>
          <a:p>
            <a:r>
              <a:rPr lang="en-GB" dirty="0"/>
              <a:t>Inform us of anything that may have an impact on your child in school</a:t>
            </a:r>
          </a:p>
        </p:txBody>
      </p:sp>
    </p:spTree>
    <p:extLst>
      <p:ext uri="{BB962C8B-B14F-4D97-AF65-F5344CB8AC3E}">
        <p14:creationId xmlns:p14="http://schemas.microsoft.com/office/powerpoint/2010/main" val="5168954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Aims of this evening</a:t>
            </a:r>
          </a:p>
        </p:txBody>
      </p:sp>
      <p:sp>
        <p:nvSpPr>
          <p:cNvPr id="5" name="Content Placeholder 4"/>
          <p:cNvSpPr>
            <a:spLocks noGrp="1"/>
          </p:cNvSpPr>
          <p:nvPr>
            <p:ph idx="1"/>
          </p:nvPr>
        </p:nvSpPr>
        <p:spPr/>
        <p:txBody>
          <a:bodyPr/>
          <a:lstStyle/>
          <a:p>
            <a:endParaRPr lang="en-GB" dirty="0"/>
          </a:p>
          <a:p>
            <a:endParaRPr lang="en-GB" dirty="0"/>
          </a:p>
          <a:p>
            <a:r>
              <a:rPr lang="en-GB" dirty="0"/>
              <a:t>Key Staff</a:t>
            </a:r>
          </a:p>
          <a:p>
            <a:r>
              <a:rPr lang="en-GB" dirty="0"/>
              <a:t>Pastoral Systems and School day – Mr Flynn</a:t>
            </a:r>
          </a:p>
          <a:p>
            <a:r>
              <a:rPr lang="en-GB" dirty="0"/>
              <a:t>Ethos and STRIVE – Ms Hagan</a:t>
            </a:r>
          </a:p>
          <a:p>
            <a:r>
              <a:rPr lang="en-GB" dirty="0"/>
              <a:t>Transition – Mr Anderson</a:t>
            </a:r>
          </a:p>
        </p:txBody>
      </p:sp>
    </p:spTree>
    <p:extLst>
      <p:ext uri="{BB962C8B-B14F-4D97-AF65-F5344CB8AC3E}">
        <p14:creationId xmlns:p14="http://schemas.microsoft.com/office/powerpoint/2010/main" val="9710603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Contact with School</a:t>
            </a:r>
          </a:p>
        </p:txBody>
      </p:sp>
      <p:sp>
        <p:nvSpPr>
          <p:cNvPr id="3" name="Content Placeholder 2"/>
          <p:cNvSpPr>
            <a:spLocks noGrp="1"/>
          </p:cNvSpPr>
          <p:nvPr>
            <p:ph idx="1"/>
          </p:nvPr>
        </p:nvSpPr>
        <p:spPr/>
        <p:txBody>
          <a:bodyPr>
            <a:normAutofit fontScale="92500" lnSpcReduction="20000"/>
          </a:bodyPr>
          <a:lstStyle/>
          <a:p>
            <a:r>
              <a:rPr lang="en-GB" dirty="0"/>
              <a:t>Invitation to meet your child’s form tutor during the first half term</a:t>
            </a:r>
          </a:p>
          <a:p>
            <a:r>
              <a:rPr lang="en-GB" dirty="0"/>
              <a:t>Interim Report – Spring Term</a:t>
            </a:r>
          </a:p>
          <a:p>
            <a:r>
              <a:rPr lang="en-GB" dirty="0"/>
              <a:t>Final Report – written comments – July</a:t>
            </a:r>
          </a:p>
          <a:p>
            <a:r>
              <a:rPr lang="en-GB" dirty="0"/>
              <a:t>Parents Evening – March</a:t>
            </a:r>
          </a:p>
          <a:p>
            <a:r>
              <a:rPr lang="en-GB" dirty="0"/>
              <a:t>Any concerns – contact Mr </a:t>
            </a:r>
            <a:r>
              <a:rPr lang="en-GB" dirty="0" err="1"/>
              <a:t>Rayson</a:t>
            </a:r>
            <a:r>
              <a:rPr lang="en-GB" dirty="0"/>
              <a:t> or Mrs Green by telephone – 0191 2588340 – Appointments must be made in advance.</a:t>
            </a:r>
          </a:p>
          <a:p>
            <a:r>
              <a:rPr lang="en-GB" dirty="0" err="1"/>
              <a:t>Parentmail</a:t>
            </a:r>
            <a:endParaRPr lang="en-GB" dirty="0"/>
          </a:p>
          <a:p>
            <a:r>
              <a:rPr lang="en-GB" dirty="0" err="1"/>
              <a:t>Classcharts</a:t>
            </a:r>
            <a:r>
              <a:rPr lang="en-GB" dirty="0"/>
              <a:t> – key to keeping in touch on a daily basis. You can monitor both positive and negative points issued by staff. Homework is set on </a:t>
            </a:r>
            <a:r>
              <a:rPr lang="en-GB" dirty="0" err="1"/>
              <a:t>Classcharts</a:t>
            </a:r>
            <a:r>
              <a:rPr lang="en-GB" dirty="0"/>
              <a:t>.</a:t>
            </a:r>
          </a:p>
          <a:p>
            <a:r>
              <a:rPr lang="en-GB" dirty="0"/>
              <a:t>Absences should be reported on Arbor. </a:t>
            </a:r>
          </a:p>
        </p:txBody>
      </p:sp>
    </p:spTree>
    <p:extLst>
      <p:ext uri="{BB962C8B-B14F-4D97-AF65-F5344CB8AC3E}">
        <p14:creationId xmlns:p14="http://schemas.microsoft.com/office/powerpoint/2010/main" val="37425109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Attendance</a:t>
            </a:r>
          </a:p>
        </p:txBody>
      </p:sp>
      <p:sp>
        <p:nvSpPr>
          <p:cNvPr id="3" name="Content Placeholder 2"/>
          <p:cNvSpPr>
            <a:spLocks noGrp="1"/>
          </p:cNvSpPr>
          <p:nvPr>
            <p:ph idx="1"/>
          </p:nvPr>
        </p:nvSpPr>
        <p:spPr/>
        <p:txBody>
          <a:bodyPr>
            <a:normAutofit fontScale="92500" lnSpcReduction="10000"/>
          </a:bodyPr>
          <a:lstStyle/>
          <a:p>
            <a:r>
              <a:rPr lang="en-GB" dirty="0"/>
              <a:t>High standards, 96%</a:t>
            </a:r>
          </a:p>
          <a:p>
            <a:r>
              <a:rPr lang="en-GB" dirty="0"/>
              <a:t>Please encourage good attendance</a:t>
            </a:r>
          </a:p>
          <a:p>
            <a:endParaRPr lang="en-GB" dirty="0"/>
          </a:p>
          <a:p>
            <a:r>
              <a:rPr lang="en-GB" dirty="0"/>
              <a:t>Attending school is a key element of allowing students to develop both academically and socially. This is ultimately helping them to Strive.</a:t>
            </a:r>
          </a:p>
          <a:p>
            <a:r>
              <a:rPr lang="en-GB" dirty="0"/>
              <a:t>In the event of an absence:</a:t>
            </a:r>
          </a:p>
          <a:p>
            <a:pPr lvl="1"/>
            <a:r>
              <a:rPr lang="en-GB" dirty="0"/>
              <a:t>Use </a:t>
            </a:r>
            <a:r>
              <a:rPr lang="en-GB" dirty="0" err="1"/>
              <a:t>Classcharts</a:t>
            </a:r>
            <a:r>
              <a:rPr lang="en-GB" dirty="0"/>
              <a:t> to contact school to inform us of the reason for absence </a:t>
            </a:r>
          </a:p>
          <a:p>
            <a:pPr lvl="1"/>
            <a:r>
              <a:rPr lang="en-GB" dirty="0"/>
              <a:t>If your child is absent for more than one day then please inform us each day</a:t>
            </a:r>
          </a:p>
          <a:p>
            <a:pPr lvl="1"/>
            <a:r>
              <a:rPr lang="en-GB" dirty="0"/>
              <a:t>Any leave of absence, including holidays, needs to be requested in writing, in advance. Only authorised in exceptional circumstances. The leave of absence form is available on the school website. </a:t>
            </a:r>
          </a:p>
        </p:txBody>
      </p:sp>
    </p:spTree>
    <p:extLst>
      <p:ext uri="{BB962C8B-B14F-4D97-AF65-F5344CB8AC3E}">
        <p14:creationId xmlns:p14="http://schemas.microsoft.com/office/powerpoint/2010/main" val="13152514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Medicines in School</a:t>
            </a:r>
          </a:p>
        </p:txBody>
      </p:sp>
      <p:sp>
        <p:nvSpPr>
          <p:cNvPr id="3" name="Content Placeholder 2"/>
          <p:cNvSpPr>
            <a:spLocks noGrp="1"/>
          </p:cNvSpPr>
          <p:nvPr>
            <p:ph idx="1"/>
          </p:nvPr>
        </p:nvSpPr>
        <p:spPr/>
        <p:txBody>
          <a:bodyPr>
            <a:normAutofit/>
          </a:bodyPr>
          <a:lstStyle/>
          <a:p>
            <a:r>
              <a:rPr lang="en-GB" dirty="0"/>
              <a:t>Written consent</a:t>
            </a:r>
          </a:p>
          <a:p>
            <a:r>
              <a:rPr lang="en-GB" dirty="0"/>
              <a:t>Individual Healthcare Plan (IHP)</a:t>
            </a:r>
          </a:p>
          <a:p>
            <a:pPr lvl="1"/>
            <a:r>
              <a:rPr lang="en-GB" dirty="0"/>
              <a:t>Usually for complex or serious conditions, for </a:t>
            </a:r>
            <a:r>
              <a:rPr lang="en-GB" dirty="0" err="1"/>
              <a:t>eg</a:t>
            </a:r>
            <a:r>
              <a:rPr lang="en-GB" dirty="0"/>
              <a:t>, asthma, epilepsy, anaphylaxis, diabetes</a:t>
            </a:r>
          </a:p>
          <a:p>
            <a:pPr lvl="1"/>
            <a:r>
              <a:rPr lang="en-GB" dirty="0"/>
              <a:t>Please contact the Medical Conditions Coordinator at school if you think you may need an IHP</a:t>
            </a:r>
          </a:p>
          <a:p>
            <a:r>
              <a:rPr lang="en-GB" dirty="0"/>
              <a:t>Administration of medication form</a:t>
            </a:r>
          </a:p>
          <a:p>
            <a:r>
              <a:rPr lang="en-GB" dirty="0"/>
              <a:t>Original packaging with dosage and administration information.</a:t>
            </a:r>
          </a:p>
        </p:txBody>
      </p:sp>
    </p:spTree>
    <p:extLst>
      <p:ext uri="{BB962C8B-B14F-4D97-AF65-F5344CB8AC3E}">
        <p14:creationId xmlns:p14="http://schemas.microsoft.com/office/powerpoint/2010/main" val="6239155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Transition Days</a:t>
            </a:r>
          </a:p>
        </p:txBody>
      </p:sp>
      <p:sp>
        <p:nvSpPr>
          <p:cNvPr id="3" name="Content Placeholder 2"/>
          <p:cNvSpPr>
            <a:spLocks noGrp="1"/>
          </p:cNvSpPr>
          <p:nvPr>
            <p:ph idx="1"/>
          </p:nvPr>
        </p:nvSpPr>
        <p:spPr/>
        <p:txBody>
          <a:bodyPr>
            <a:normAutofit/>
          </a:bodyPr>
          <a:lstStyle/>
          <a:p>
            <a:r>
              <a:rPr lang="en-GB" b="1" dirty="0"/>
              <a:t>Thursday 3rd July and Friday 4</a:t>
            </a:r>
            <a:r>
              <a:rPr lang="en-GB" b="1" baseline="30000" dirty="0"/>
              <a:t>th</a:t>
            </a:r>
            <a:r>
              <a:rPr lang="en-GB" b="1" dirty="0"/>
              <a:t> July, 8.45-3.05</a:t>
            </a:r>
          </a:p>
          <a:p>
            <a:r>
              <a:rPr lang="en-GB" dirty="0"/>
              <a:t>Students to make their own way to STM</a:t>
            </a:r>
          </a:p>
          <a:p>
            <a:r>
              <a:rPr lang="en-GB" dirty="0"/>
              <a:t>Primary school uniform</a:t>
            </a:r>
          </a:p>
          <a:p>
            <a:r>
              <a:rPr lang="en-GB" dirty="0"/>
              <a:t>Pen, pencil, ruler, </a:t>
            </a:r>
            <a:r>
              <a:rPr lang="en-GB" b="1" dirty="0"/>
              <a:t>water bottle</a:t>
            </a:r>
          </a:p>
          <a:p>
            <a:r>
              <a:rPr lang="en-GB" dirty="0"/>
              <a:t>Meet key staff and their form class</a:t>
            </a:r>
          </a:p>
          <a:p>
            <a:r>
              <a:rPr lang="en-GB" dirty="0"/>
              <a:t>Assembly, taster lessons including a liturgy</a:t>
            </a:r>
          </a:p>
          <a:p>
            <a:r>
              <a:rPr lang="en-GB" dirty="0"/>
              <a:t>Ice breaker activities, tour and activity linked to the liturgy</a:t>
            </a:r>
          </a:p>
        </p:txBody>
      </p:sp>
    </p:spTree>
    <p:extLst>
      <p:ext uri="{BB962C8B-B14F-4D97-AF65-F5344CB8AC3E}">
        <p14:creationId xmlns:p14="http://schemas.microsoft.com/office/powerpoint/2010/main" val="29365260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566" y="0"/>
            <a:ext cx="10515600" cy="1325563"/>
          </a:xfrm>
        </p:spPr>
        <p:txBody>
          <a:bodyPr/>
          <a:lstStyle/>
          <a:p>
            <a:r>
              <a:rPr lang="en-GB" dirty="0"/>
              <a:t>Transition Day</a:t>
            </a:r>
          </a:p>
        </p:txBody>
      </p:sp>
      <p:sp>
        <p:nvSpPr>
          <p:cNvPr id="3" name="Content Placeholder 2"/>
          <p:cNvSpPr>
            <a:spLocks noGrp="1"/>
          </p:cNvSpPr>
          <p:nvPr>
            <p:ph idx="1"/>
          </p:nvPr>
        </p:nvSpPr>
        <p:spPr>
          <a:xfrm>
            <a:off x="313508" y="1562915"/>
            <a:ext cx="4428309" cy="4601417"/>
          </a:xfrm>
        </p:spPr>
        <p:txBody>
          <a:bodyPr>
            <a:normAutofit/>
          </a:bodyPr>
          <a:lstStyle/>
          <a:p>
            <a:r>
              <a:rPr lang="en-GB" dirty="0"/>
              <a:t>Breaktime – bring a bottle of water/small snack.</a:t>
            </a:r>
          </a:p>
          <a:p>
            <a:r>
              <a:rPr lang="en-GB" dirty="0">
                <a:highlight>
                  <a:srgbClr val="FFFF00"/>
                </a:highlight>
              </a:rPr>
              <a:t>For transition, lunch will be provided for free for all Year 6 students. 12pm</a:t>
            </a:r>
          </a:p>
          <a:p>
            <a:r>
              <a:rPr lang="en-GB" dirty="0"/>
              <a:t>The menu will be emailed to all parents/carers.</a:t>
            </a:r>
          </a:p>
          <a:p>
            <a:r>
              <a:rPr lang="en-GB" dirty="0"/>
              <a:t>Alternatively, pupils can bring a packed lunch</a:t>
            </a:r>
          </a:p>
        </p:txBody>
      </p:sp>
      <p:pic>
        <p:nvPicPr>
          <p:cNvPr id="5" name="Picture 4">
            <a:extLst>
              <a:ext uri="{FF2B5EF4-FFF2-40B4-BE49-F238E27FC236}">
                <a16:creationId xmlns:a16="http://schemas.microsoft.com/office/drawing/2014/main" id="{2874B846-39AD-4BD2-BE05-1F382EC24FC0}"/>
              </a:ext>
            </a:extLst>
          </p:cNvPr>
          <p:cNvPicPr>
            <a:picLocks noChangeAspect="1"/>
          </p:cNvPicPr>
          <p:nvPr/>
        </p:nvPicPr>
        <p:blipFill>
          <a:blip r:embed="rId3"/>
          <a:stretch>
            <a:fillRect/>
          </a:stretch>
        </p:blipFill>
        <p:spPr>
          <a:xfrm>
            <a:off x="6288946" y="2721512"/>
            <a:ext cx="4843244" cy="3632433"/>
          </a:xfrm>
          <a:prstGeom prst="rect">
            <a:avLst/>
          </a:prstGeom>
        </p:spPr>
      </p:pic>
    </p:spTree>
    <p:extLst>
      <p:ext uri="{BB962C8B-B14F-4D97-AF65-F5344CB8AC3E}">
        <p14:creationId xmlns:p14="http://schemas.microsoft.com/office/powerpoint/2010/main" val="23422125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Transition Day</a:t>
            </a:r>
          </a:p>
        </p:txBody>
      </p:sp>
      <p:sp>
        <p:nvSpPr>
          <p:cNvPr id="3" name="Content Placeholder 2"/>
          <p:cNvSpPr>
            <a:spLocks noGrp="1"/>
          </p:cNvSpPr>
          <p:nvPr>
            <p:ph idx="1"/>
          </p:nvPr>
        </p:nvSpPr>
        <p:spPr/>
        <p:txBody>
          <a:bodyPr>
            <a:normAutofit fontScale="92500"/>
          </a:bodyPr>
          <a:lstStyle/>
          <a:p>
            <a:r>
              <a:rPr lang="en-GB" dirty="0"/>
              <a:t>Students enter and leave via the service road</a:t>
            </a:r>
          </a:p>
          <a:p>
            <a:pPr lvl="1"/>
            <a:r>
              <a:rPr lang="en-GB" dirty="0"/>
              <a:t>Please do not use the school car park for drop-off/collection.</a:t>
            </a:r>
          </a:p>
          <a:p>
            <a:r>
              <a:rPr lang="en-GB" dirty="0"/>
              <a:t>Scholars buses</a:t>
            </a:r>
          </a:p>
          <a:p>
            <a:pPr lvl="1"/>
            <a:r>
              <a:rPr lang="en-GB" dirty="0"/>
              <a:t>Staff will be around at the end of the day to help ensure students leave the site safely and catch the scholars buses, please ensure your child knows </a:t>
            </a:r>
            <a:r>
              <a:rPr lang="en-GB" b="1" i="1" dirty="0"/>
              <a:t>which</a:t>
            </a:r>
            <a:r>
              <a:rPr lang="en-GB" dirty="0"/>
              <a:t> bus to catch.</a:t>
            </a:r>
          </a:p>
          <a:p>
            <a:r>
              <a:rPr lang="en-GB" dirty="0"/>
              <a:t>Medical</a:t>
            </a:r>
          </a:p>
          <a:p>
            <a:pPr lvl="1"/>
            <a:r>
              <a:rPr lang="en-GB" dirty="0"/>
              <a:t>If your child has a medical condition that may require any medication to be taken during the two transition days please see me briefly at the end of the presentation. </a:t>
            </a:r>
          </a:p>
          <a:p>
            <a:r>
              <a:rPr lang="en-GB" dirty="0"/>
              <a:t>Absence</a:t>
            </a:r>
          </a:p>
          <a:p>
            <a:pPr lvl="1"/>
            <a:r>
              <a:rPr lang="en-GB" dirty="0"/>
              <a:t>If your child will be absent on the transition day please report their absence to both the primary school and STM.</a:t>
            </a:r>
          </a:p>
          <a:p>
            <a:endParaRPr lang="en-GB" dirty="0"/>
          </a:p>
        </p:txBody>
      </p:sp>
    </p:spTree>
    <p:extLst>
      <p:ext uri="{BB962C8B-B14F-4D97-AF65-F5344CB8AC3E}">
        <p14:creationId xmlns:p14="http://schemas.microsoft.com/office/powerpoint/2010/main" val="36704589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9DA4E9-AD9B-4B6C-BEC8-2621B8E31D5E}"/>
              </a:ext>
            </a:extLst>
          </p:cNvPr>
          <p:cNvSpPr>
            <a:spLocks noGrp="1"/>
          </p:cNvSpPr>
          <p:nvPr>
            <p:ph type="title"/>
          </p:nvPr>
        </p:nvSpPr>
        <p:spPr/>
        <p:txBody>
          <a:bodyPr/>
          <a:lstStyle/>
          <a:p>
            <a:r>
              <a:rPr lang="en-GB" dirty="0"/>
              <a:t>Registration and Consent Form</a:t>
            </a:r>
          </a:p>
        </p:txBody>
      </p:sp>
      <p:sp>
        <p:nvSpPr>
          <p:cNvPr id="3" name="Content Placeholder 2">
            <a:extLst>
              <a:ext uri="{FF2B5EF4-FFF2-40B4-BE49-F238E27FC236}">
                <a16:creationId xmlns:a16="http://schemas.microsoft.com/office/drawing/2014/main" id="{65091DB1-763B-4376-BF15-008F722466A5}"/>
              </a:ext>
            </a:extLst>
          </p:cNvPr>
          <p:cNvSpPr>
            <a:spLocks noGrp="1"/>
          </p:cNvSpPr>
          <p:nvPr>
            <p:ph idx="1"/>
          </p:nvPr>
        </p:nvSpPr>
        <p:spPr>
          <a:xfrm>
            <a:off x="838201" y="1825625"/>
            <a:ext cx="5126372" cy="4351338"/>
          </a:xfrm>
        </p:spPr>
        <p:txBody>
          <a:bodyPr/>
          <a:lstStyle/>
          <a:p>
            <a:r>
              <a:rPr lang="en-GB" dirty="0"/>
              <a:t>Please ensure that you have completed the online Student Registration and Consent Form.</a:t>
            </a:r>
          </a:p>
          <a:p>
            <a:endParaRPr lang="en-GB" dirty="0"/>
          </a:p>
          <a:p>
            <a:r>
              <a:rPr lang="en-GB" dirty="0"/>
              <a:t>The link has been emailed to parents/carers, and is also available in the Transition Area of the website.</a:t>
            </a:r>
          </a:p>
        </p:txBody>
      </p:sp>
      <p:pic>
        <p:nvPicPr>
          <p:cNvPr id="7" name="Picture 6">
            <a:extLst>
              <a:ext uri="{FF2B5EF4-FFF2-40B4-BE49-F238E27FC236}">
                <a16:creationId xmlns:a16="http://schemas.microsoft.com/office/drawing/2014/main" id="{6D3993B1-3F27-4B5B-B9A5-E14422236C96}"/>
              </a:ext>
            </a:extLst>
          </p:cNvPr>
          <p:cNvPicPr>
            <a:picLocks noChangeAspect="1"/>
          </p:cNvPicPr>
          <p:nvPr/>
        </p:nvPicPr>
        <p:blipFill>
          <a:blip r:embed="rId3"/>
          <a:stretch>
            <a:fillRect/>
          </a:stretch>
        </p:blipFill>
        <p:spPr>
          <a:xfrm>
            <a:off x="5721873" y="3678320"/>
            <a:ext cx="6383944" cy="2729753"/>
          </a:xfrm>
          <a:prstGeom prst="rect">
            <a:avLst/>
          </a:prstGeom>
        </p:spPr>
      </p:pic>
    </p:spTree>
    <p:extLst>
      <p:ext uri="{BB962C8B-B14F-4D97-AF65-F5344CB8AC3E}">
        <p14:creationId xmlns:p14="http://schemas.microsoft.com/office/powerpoint/2010/main" val="5218710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9FBB17-33C0-4B95-A027-5647FD49287A}"/>
              </a:ext>
            </a:extLst>
          </p:cNvPr>
          <p:cNvSpPr>
            <a:spLocks noGrp="1"/>
          </p:cNvSpPr>
          <p:nvPr>
            <p:ph type="title"/>
          </p:nvPr>
        </p:nvSpPr>
        <p:spPr/>
        <p:txBody>
          <a:bodyPr/>
          <a:lstStyle/>
          <a:p>
            <a:r>
              <a:rPr lang="en-GB" dirty="0"/>
              <a:t>Preloved Uniform Shop	</a:t>
            </a:r>
          </a:p>
        </p:txBody>
      </p:sp>
      <p:sp>
        <p:nvSpPr>
          <p:cNvPr id="3" name="Content Placeholder 2">
            <a:extLst>
              <a:ext uri="{FF2B5EF4-FFF2-40B4-BE49-F238E27FC236}">
                <a16:creationId xmlns:a16="http://schemas.microsoft.com/office/drawing/2014/main" id="{80615C3E-D325-4234-912B-34D6E7844AED}"/>
              </a:ext>
            </a:extLst>
          </p:cNvPr>
          <p:cNvSpPr>
            <a:spLocks noGrp="1"/>
          </p:cNvSpPr>
          <p:nvPr>
            <p:ph idx="1"/>
          </p:nvPr>
        </p:nvSpPr>
        <p:spPr/>
        <p:txBody>
          <a:bodyPr>
            <a:normAutofit fontScale="92500" lnSpcReduction="10000"/>
          </a:bodyPr>
          <a:lstStyle/>
          <a:p>
            <a:r>
              <a:rPr lang="en-GB" dirty="0"/>
              <a:t>Tuesday 8</a:t>
            </a:r>
            <a:r>
              <a:rPr lang="en-GB" baseline="30000" dirty="0"/>
              <a:t>th</a:t>
            </a:r>
            <a:r>
              <a:rPr lang="en-GB" dirty="0"/>
              <a:t> July</a:t>
            </a:r>
          </a:p>
          <a:p>
            <a:endParaRPr lang="en-GB" dirty="0"/>
          </a:p>
          <a:p>
            <a:r>
              <a:rPr lang="en-GB" dirty="0"/>
              <a:t>5-7pm in the school hall</a:t>
            </a:r>
          </a:p>
          <a:p>
            <a:endParaRPr lang="en-GB" dirty="0"/>
          </a:p>
          <a:p>
            <a:r>
              <a:rPr lang="en-GB" dirty="0"/>
              <a:t>Selection of good condition, preloved school uniform including blazers, skirts, trousers, shirts, PE tops and coats</a:t>
            </a:r>
          </a:p>
          <a:p>
            <a:endParaRPr lang="en-GB" dirty="0"/>
          </a:p>
          <a:p>
            <a:r>
              <a:rPr lang="en-GB" dirty="0"/>
              <a:t>Stocks are limited but anyone can pop in a pick up items</a:t>
            </a:r>
          </a:p>
          <a:p>
            <a:endParaRPr lang="en-GB" dirty="0"/>
          </a:p>
          <a:p>
            <a:r>
              <a:rPr lang="en-GB" dirty="0"/>
              <a:t>Free of charge</a:t>
            </a:r>
          </a:p>
          <a:p>
            <a:endParaRPr lang="en-GB" dirty="0">
              <a:highlight>
                <a:srgbClr val="FFFF00"/>
              </a:highlight>
            </a:endParaRPr>
          </a:p>
          <a:p>
            <a:endParaRPr lang="en-GB" dirty="0">
              <a:highlight>
                <a:srgbClr val="FFFF00"/>
              </a:highlight>
            </a:endParaRPr>
          </a:p>
        </p:txBody>
      </p:sp>
    </p:spTree>
    <p:extLst>
      <p:ext uri="{BB962C8B-B14F-4D97-AF65-F5344CB8AC3E}">
        <p14:creationId xmlns:p14="http://schemas.microsoft.com/office/powerpoint/2010/main" val="36698169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5D6490-0A13-4761-82B3-0A0C6ADC879D}"/>
              </a:ext>
            </a:extLst>
          </p:cNvPr>
          <p:cNvSpPr>
            <a:spLocks noGrp="1"/>
          </p:cNvSpPr>
          <p:nvPr>
            <p:ph type="title"/>
          </p:nvPr>
        </p:nvSpPr>
        <p:spPr/>
        <p:txBody>
          <a:bodyPr/>
          <a:lstStyle/>
          <a:p>
            <a:r>
              <a:rPr lang="en-GB" dirty="0"/>
              <a:t>Coffee Morning</a:t>
            </a:r>
          </a:p>
        </p:txBody>
      </p:sp>
      <p:sp>
        <p:nvSpPr>
          <p:cNvPr id="3" name="Content Placeholder 2">
            <a:extLst>
              <a:ext uri="{FF2B5EF4-FFF2-40B4-BE49-F238E27FC236}">
                <a16:creationId xmlns:a16="http://schemas.microsoft.com/office/drawing/2014/main" id="{023297EC-9DD9-4CDA-9A04-E9D44C50B360}"/>
              </a:ext>
            </a:extLst>
          </p:cNvPr>
          <p:cNvSpPr>
            <a:spLocks noGrp="1"/>
          </p:cNvSpPr>
          <p:nvPr>
            <p:ph idx="1"/>
          </p:nvPr>
        </p:nvSpPr>
        <p:spPr/>
        <p:txBody>
          <a:bodyPr/>
          <a:lstStyle/>
          <a:p>
            <a:endParaRPr lang="en-GB" dirty="0">
              <a:highlight>
                <a:srgbClr val="FFFF00"/>
              </a:highlight>
            </a:endParaRPr>
          </a:p>
          <a:p>
            <a:r>
              <a:rPr lang="en-GB" dirty="0">
                <a:highlight>
                  <a:srgbClr val="FFFF00"/>
                </a:highlight>
              </a:rPr>
              <a:t>The Learning Support Department is hosting a coffee morning for all parents/carers of students with special educational needs on Tuesday 9th July, 9-10am, as a chance to learn more about provision for SEND and also to meet the team.  A Google form will be sent out - please reply to confirm if you would like to attend.</a:t>
            </a:r>
          </a:p>
        </p:txBody>
      </p:sp>
    </p:spTree>
    <p:extLst>
      <p:ext uri="{BB962C8B-B14F-4D97-AF65-F5344CB8AC3E}">
        <p14:creationId xmlns:p14="http://schemas.microsoft.com/office/powerpoint/2010/main" val="3522948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5B4AEE-01F2-4B8F-8FF8-F2771BEBDAB6}"/>
              </a:ext>
            </a:extLst>
          </p:cNvPr>
          <p:cNvSpPr>
            <a:spLocks noGrp="1"/>
          </p:cNvSpPr>
          <p:nvPr>
            <p:ph type="title"/>
          </p:nvPr>
        </p:nvSpPr>
        <p:spPr/>
        <p:txBody>
          <a:bodyPr/>
          <a:lstStyle/>
          <a:p>
            <a:r>
              <a:rPr lang="en-GB" dirty="0"/>
              <a:t>Breakfast</a:t>
            </a:r>
          </a:p>
        </p:txBody>
      </p:sp>
      <p:sp>
        <p:nvSpPr>
          <p:cNvPr id="3" name="Content Placeholder 2">
            <a:extLst>
              <a:ext uri="{FF2B5EF4-FFF2-40B4-BE49-F238E27FC236}">
                <a16:creationId xmlns:a16="http://schemas.microsoft.com/office/drawing/2014/main" id="{CDA78CCB-E4CB-4DE6-B208-D65908CAE274}"/>
              </a:ext>
            </a:extLst>
          </p:cNvPr>
          <p:cNvSpPr>
            <a:spLocks noGrp="1"/>
          </p:cNvSpPr>
          <p:nvPr>
            <p:ph idx="1"/>
          </p:nvPr>
        </p:nvSpPr>
        <p:spPr/>
        <p:txBody>
          <a:bodyPr/>
          <a:lstStyle/>
          <a:p>
            <a:endParaRPr lang="en-GB" dirty="0"/>
          </a:p>
          <a:p>
            <a:endParaRPr lang="en-GB" dirty="0"/>
          </a:p>
          <a:p>
            <a:r>
              <a:rPr lang="en-GB" dirty="0"/>
              <a:t>We all know the importance of breakfast so free bagels are available every morning before school in our dining hall.  These are available to all students.</a:t>
            </a:r>
          </a:p>
        </p:txBody>
      </p:sp>
    </p:spTree>
    <p:extLst>
      <p:ext uri="{BB962C8B-B14F-4D97-AF65-F5344CB8AC3E}">
        <p14:creationId xmlns:p14="http://schemas.microsoft.com/office/powerpoint/2010/main" val="10924065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Pastoral System – Key Staff</a:t>
            </a:r>
          </a:p>
        </p:txBody>
      </p:sp>
      <p:sp>
        <p:nvSpPr>
          <p:cNvPr id="3" name="Content Placeholder 2"/>
          <p:cNvSpPr>
            <a:spLocks noGrp="1"/>
          </p:cNvSpPr>
          <p:nvPr>
            <p:ph idx="1"/>
          </p:nvPr>
        </p:nvSpPr>
        <p:spPr/>
        <p:txBody>
          <a:bodyPr/>
          <a:lstStyle/>
          <a:p>
            <a:r>
              <a:rPr lang="en-GB" dirty="0"/>
              <a:t>Form Tutor</a:t>
            </a:r>
          </a:p>
          <a:p>
            <a:r>
              <a:rPr lang="en-GB" dirty="0"/>
              <a:t>Head of Year 7 – </a:t>
            </a:r>
            <a:r>
              <a:rPr lang="en-GB" dirty="0">
                <a:solidFill>
                  <a:srgbClr val="FF0000"/>
                </a:solidFill>
              </a:rPr>
              <a:t>Mr </a:t>
            </a:r>
            <a:r>
              <a:rPr lang="en-GB" dirty="0" err="1">
                <a:solidFill>
                  <a:srgbClr val="FF0000"/>
                </a:solidFill>
              </a:rPr>
              <a:t>Rayson</a:t>
            </a:r>
            <a:endParaRPr lang="en-GB" dirty="0">
              <a:solidFill>
                <a:srgbClr val="FF0000"/>
              </a:solidFill>
            </a:endParaRPr>
          </a:p>
          <a:p>
            <a:r>
              <a:rPr lang="en-GB" dirty="0"/>
              <a:t>Assistant Head of Year – </a:t>
            </a:r>
            <a:r>
              <a:rPr lang="en-GB" dirty="0">
                <a:solidFill>
                  <a:srgbClr val="FF0000"/>
                </a:solidFill>
              </a:rPr>
              <a:t>Mrs Green</a:t>
            </a:r>
          </a:p>
          <a:p>
            <a:r>
              <a:rPr lang="en-GB" dirty="0"/>
              <a:t>Assistant </a:t>
            </a:r>
            <a:r>
              <a:rPr lang="en-GB" dirty="0" err="1"/>
              <a:t>Headteacher</a:t>
            </a:r>
            <a:r>
              <a:rPr lang="en-GB" dirty="0"/>
              <a:t> – Pastoral - in charge of Key Stage 3 – </a:t>
            </a:r>
            <a:r>
              <a:rPr lang="en-GB" dirty="0">
                <a:solidFill>
                  <a:srgbClr val="FF0000"/>
                </a:solidFill>
              </a:rPr>
              <a:t>Mr Flynn</a:t>
            </a:r>
          </a:p>
          <a:p>
            <a:r>
              <a:rPr lang="en-GB" dirty="0"/>
              <a:t>Senior Assistant </a:t>
            </a:r>
            <a:r>
              <a:rPr lang="en-GB" dirty="0" err="1"/>
              <a:t>Headteacher</a:t>
            </a:r>
            <a:r>
              <a:rPr lang="en-GB" dirty="0"/>
              <a:t> – Pastoral – </a:t>
            </a:r>
            <a:r>
              <a:rPr lang="en-GB" dirty="0">
                <a:solidFill>
                  <a:srgbClr val="FF0000"/>
                </a:solidFill>
              </a:rPr>
              <a:t>Ms Hagan</a:t>
            </a:r>
            <a:endParaRPr lang="en-GB" dirty="0"/>
          </a:p>
          <a:p>
            <a:r>
              <a:rPr lang="en-GB" dirty="0"/>
              <a:t>Deputy Head – </a:t>
            </a:r>
            <a:r>
              <a:rPr lang="en-GB" dirty="0">
                <a:solidFill>
                  <a:srgbClr val="FF0000"/>
                </a:solidFill>
              </a:rPr>
              <a:t>Mr Henderson</a:t>
            </a:r>
          </a:p>
          <a:p>
            <a:r>
              <a:rPr lang="en-GB" dirty="0" err="1"/>
              <a:t>Headteacher</a:t>
            </a:r>
            <a:r>
              <a:rPr lang="en-GB" dirty="0"/>
              <a:t> – </a:t>
            </a:r>
            <a:r>
              <a:rPr lang="en-GB" dirty="0">
                <a:solidFill>
                  <a:srgbClr val="FF0000"/>
                </a:solidFill>
              </a:rPr>
              <a:t>Mr Watson</a:t>
            </a:r>
          </a:p>
          <a:p>
            <a:endParaRPr lang="en-GB" dirty="0"/>
          </a:p>
        </p:txBody>
      </p:sp>
    </p:spTree>
    <p:extLst>
      <p:ext uri="{BB962C8B-B14F-4D97-AF65-F5344CB8AC3E}">
        <p14:creationId xmlns:p14="http://schemas.microsoft.com/office/powerpoint/2010/main" val="2837007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FCAA739-7BCB-494F-8D47-8BC82C169064}"/>
              </a:ext>
            </a:extLst>
          </p:cNvPr>
          <p:cNvSpPr>
            <a:spLocks noGrp="1"/>
          </p:cNvSpPr>
          <p:nvPr>
            <p:ph type="title"/>
          </p:nvPr>
        </p:nvSpPr>
        <p:spPr/>
        <p:txBody>
          <a:bodyPr/>
          <a:lstStyle/>
          <a:p>
            <a:r>
              <a:rPr lang="en-GB" dirty="0"/>
              <a:t>Connect Mental Health Team</a:t>
            </a:r>
          </a:p>
        </p:txBody>
      </p:sp>
      <p:sp>
        <p:nvSpPr>
          <p:cNvPr id="5" name="Content Placeholder 4">
            <a:extLst>
              <a:ext uri="{FF2B5EF4-FFF2-40B4-BE49-F238E27FC236}">
                <a16:creationId xmlns:a16="http://schemas.microsoft.com/office/drawing/2014/main" id="{1E0225BA-51B5-4B40-83D3-E2F840517F89}"/>
              </a:ext>
            </a:extLst>
          </p:cNvPr>
          <p:cNvSpPr>
            <a:spLocks noGrp="1"/>
          </p:cNvSpPr>
          <p:nvPr>
            <p:ph idx="1"/>
          </p:nvPr>
        </p:nvSpPr>
        <p:spPr/>
        <p:txBody>
          <a:bodyPr/>
          <a:lstStyle/>
          <a:p>
            <a:r>
              <a:rPr lang="en-GB" dirty="0"/>
              <a:t>We work with the Connect Mental Health Team</a:t>
            </a:r>
          </a:p>
          <a:p>
            <a:endParaRPr lang="en-GB" dirty="0"/>
          </a:p>
          <a:p>
            <a:r>
              <a:rPr lang="en-GB" dirty="0"/>
              <a:t>You will receive a flyer with more information in </a:t>
            </a:r>
            <a:r>
              <a:rPr lang="en-GB" dirty="0" err="1"/>
              <a:t>Septmber</a:t>
            </a:r>
            <a:r>
              <a:rPr lang="en-GB" dirty="0"/>
              <a:t>. </a:t>
            </a:r>
          </a:p>
        </p:txBody>
      </p:sp>
    </p:spTree>
    <p:extLst>
      <p:ext uri="{BB962C8B-B14F-4D97-AF65-F5344CB8AC3E}">
        <p14:creationId xmlns:p14="http://schemas.microsoft.com/office/powerpoint/2010/main" val="42928340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People to see</a:t>
            </a:r>
          </a:p>
        </p:txBody>
      </p:sp>
      <p:sp>
        <p:nvSpPr>
          <p:cNvPr id="3" name="Content Placeholder 2"/>
          <p:cNvSpPr>
            <a:spLocks noGrp="1"/>
          </p:cNvSpPr>
          <p:nvPr>
            <p:ph idx="1"/>
          </p:nvPr>
        </p:nvSpPr>
        <p:spPr/>
        <p:txBody>
          <a:bodyPr/>
          <a:lstStyle/>
          <a:p>
            <a:r>
              <a:rPr lang="en-GB" dirty="0"/>
              <a:t>Medical Issues – See Mr Anderson</a:t>
            </a:r>
          </a:p>
          <a:p>
            <a:endParaRPr lang="en-GB" dirty="0"/>
          </a:p>
          <a:p>
            <a:r>
              <a:rPr lang="en-GB" dirty="0"/>
              <a:t>SEND – Miss Fairlamb/Mr Briggs</a:t>
            </a:r>
          </a:p>
          <a:p>
            <a:endParaRPr lang="en-GB" dirty="0"/>
          </a:p>
          <a:p>
            <a:r>
              <a:rPr lang="en-GB" dirty="0"/>
              <a:t>Pastoral –Mr </a:t>
            </a:r>
            <a:r>
              <a:rPr lang="en-GB" dirty="0" err="1"/>
              <a:t>Rayson</a:t>
            </a:r>
            <a:r>
              <a:rPr lang="en-GB" dirty="0"/>
              <a:t>, Mr Flynn, Ms Hagan</a:t>
            </a:r>
          </a:p>
        </p:txBody>
      </p:sp>
    </p:spTree>
    <p:extLst>
      <p:ext uri="{BB962C8B-B14F-4D97-AF65-F5344CB8AC3E}">
        <p14:creationId xmlns:p14="http://schemas.microsoft.com/office/powerpoint/2010/main" val="28455451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Pastoral System – Key Staff</a:t>
            </a:r>
          </a:p>
        </p:txBody>
      </p:sp>
      <p:sp>
        <p:nvSpPr>
          <p:cNvPr id="3" name="Content Placeholder 2"/>
          <p:cNvSpPr>
            <a:spLocks noGrp="1"/>
          </p:cNvSpPr>
          <p:nvPr>
            <p:ph idx="1"/>
          </p:nvPr>
        </p:nvSpPr>
        <p:spPr/>
        <p:txBody>
          <a:bodyPr/>
          <a:lstStyle/>
          <a:p>
            <a:r>
              <a:rPr lang="en-GB" dirty="0"/>
              <a:t>Your child may receive additional support in school from the following staff:</a:t>
            </a:r>
          </a:p>
          <a:p>
            <a:r>
              <a:rPr lang="en-GB" dirty="0"/>
              <a:t>Assistant Headteacher -SENCO – </a:t>
            </a:r>
            <a:r>
              <a:rPr lang="en-GB" dirty="0">
                <a:solidFill>
                  <a:srgbClr val="C00000"/>
                </a:solidFill>
              </a:rPr>
              <a:t>Mrs Swann</a:t>
            </a:r>
          </a:p>
          <a:p>
            <a:r>
              <a:rPr lang="en-GB" dirty="0"/>
              <a:t>Associate SENCO’s - </a:t>
            </a:r>
            <a:r>
              <a:rPr lang="en-GB" dirty="0">
                <a:solidFill>
                  <a:srgbClr val="C00000"/>
                </a:solidFill>
              </a:rPr>
              <a:t>Mr Briggs and Miss </a:t>
            </a:r>
            <a:r>
              <a:rPr lang="en-GB" dirty="0" err="1">
                <a:solidFill>
                  <a:srgbClr val="C00000"/>
                </a:solidFill>
              </a:rPr>
              <a:t>Fairlamb</a:t>
            </a:r>
            <a:r>
              <a:rPr lang="en-GB" dirty="0">
                <a:solidFill>
                  <a:srgbClr val="C00000"/>
                </a:solidFill>
              </a:rPr>
              <a:t>  </a:t>
            </a:r>
          </a:p>
          <a:p>
            <a:r>
              <a:rPr lang="en-GB" dirty="0"/>
              <a:t>School Chaplain – </a:t>
            </a:r>
            <a:r>
              <a:rPr lang="en-GB" dirty="0">
                <a:solidFill>
                  <a:srgbClr val="C00000"/>
                </a:solidFill>
              </a:rPr>
              <a:t>To be confirmed</a:t>
            </a:r>
          </a:p>
          <a:p>
            <a:r>
              <a:rPr lang="en-GB" dirty="0"/>
              <a:t>Learning Mentors – </a:t>
            </a:r>
            <a:r>
              <a:rPr lang="en-GB" dirty="0">
                <a:solidFill>
                  <a:srgbClr val="C00000"/>
                </a:solidFill>
              </a:rPr>
              <a:t>Mrs </a:t>
            </a:r>
            <a:r>
              <a:rPr lang="en-GB" dirty="0" err="1">
                <a:solidFill>
                  <a:srgbClr val="C00000"/>
                </a:solidFill>
              </a:rPr>
              <a:t>Forsten</a:t>
            </a:r>
            <a:r>
              <a:rPr lang="en-GB" dirty="0">
                <a:solidFill>
                  <a:srgbClr val="C00000"/>
                </a:solidFill>
              </a:rPr>
              <a:t>, Mr Wright, Mrs Collins, Mrs Barrett</a:t>
            </a:r>
          </a:p>
          <a:p>
            <a:r>
              <a:rPr lang="en-GB" dirty="0"/>
              <a:t>Family Support – </a:t>
            </a:r>
            <a:r>
              <a:rPr lang="en-GB" dirty="0">
                <a:solidFill>
                  <a:srgbClr val="C00000"/>
                </a:solidFill>
              </a:rPr>
              <a:t>Mrs Leach</a:t>
            </a:r>
          </a:p>
          <a:p>
            <a:r>
              <a:rPr lang="en-GB" dirty="0"/>
              <a:t>School Counsellor – </a:t>
            </a:r>
            <a:r>
              <a:rPr lang="en-GB" dirty="0">
                <a:solidFill>
                  <a:srgbClr val="C00000"/>
                </a:solidFill>
              </a:rPr>
              <a:t>Mrs Harbison</a:t>
            </a:r>
          </a:p>
          <a:p>
            <a:endParaRPr lang="en-GB" dirty="0"/>
          </a:p>
        </p:txBody>
      </p:sp>
    </p:spTree>
    <p:extLst>
      <p:ext uri="{BB962C8B-B14F-4D97-AF65-F5344CB8AC3E}">
        <p14:creationId xmlns:p14="http://schemas.microsoft.com/office/powerpoint/2010/main" val="35189965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Pastoral System – Form Classes</a:t>
            </a:r>
          </a:p>
        </p:txBody>
      </p:sp>
      <p:sp>
        <p:nvSpPr>
          <p:cNvPr id="3" name="Content Placeholder 2"/>
          <p:cNvSpPr>
            <a:spLocks noGrp="1"/>
          </p:cNvSpPr>
          <p:nvPr>
            <p:ph idx="1"/>
          </p:nvPr>
        </p:nvSpPr>
        <p:spPr/>
        <p:txBody>
          <a:bodyPr/>
          <a:lstStyle/>
          <a:p>
            <a:r>
              <a:rPr lang="en-GB" dirty="0"/>
              <a:t>There are 9 form classes in Year 7.</a:t>
            </a:r>
          </a:p>
          <a:p>
            <a:endParaRPr lang="en-GB" dirty="0"/>
          </a:p>
          <a:p>
            <a:r>
              <a:rPr lang="en-GB" dirty="0"/>
              <a:t>Each form class has approximately 30 students.</a:t>
            </a:r>
          </a:p>
          <a:p>
            <a:endParaRPr lang="en-GB" dirty="0"/>
          </a:p>
          <a:p>
            <a:r>
              <a:rPr lang="en-GB" dirty="0"/>
              <a:t>Form teacher, Head of Year/Ass Head of Year will usually see students through for five years from Years 7-11.</a:t>
            </a:r>
          </a:p>
          <a:p>
            <a:endParaRPr lang="en-GB" dirty="0"/>
          </a:p>
          <a:p>
            <a:endParaRPr lang="en-GB" dirty="0"/>
          </a:p>
        </p:txBody>
      </p:sp>
    </p:spTree>
    <p:extLst>
      <p:ext uri="{BB962C8B-B14F-4D97-AF65-F5344CB8AC3E}">
        <p14:creationId xmlns:p14="http://schemas.microsoft.com/office/powerpoint/2010/main" val="15042091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The School Day</a:t>
            </a:r>
          </a:p>
        </p:txBody>
      </p:sp>
      <p:sp>
        <p:nvSpPr>
          <p:cNvPr id="5" name="Content Placeholder 4"/>
          <p:cNvSpPr>
            <a:spLocks noGrp="1"/>
          </p:cNvSpPr>
          <p:nvPr>
            <p:ph idx="1"/>
          </p:nvPr>
        </p:nvSpPr>
        <p:spPr/>
        <p:txBody>
          <a:bodyPr/>
          <a:lstStyle/>
          <a:p>
            <a:r>
              <a:rPr lang="en-GB" dirty="0"/>
              <a:t>The school day begins at </a:t>
            </a:r>
            <a:r>
              <a:rPr lang="en-GB" dirty="0">
                <a:solidFill>
                  <a:srgbClr val="C00000"/>
                </a:solidFill>
              </a:rPr>
              <a:t>8.45am.</a:t>
            </a:r>
            <a:r>
              <a:rPr lang="en-GB" dirty="0"/>
              <a:t> Students should arrive in registration before the bell goes at 8.45am. There are 5 lessons.</a:t>
            </a:r>
          </a:p>
          <a:p>
            <a:r>
              <a:rPr lang="en-GB" dirty="0"/>
              <a:t>Break time is at </a:t>
            </a:r>
            <a:r>
              <a:rPr lang="en-GB" dirty="0">
                <a:solidFill>
                  <a:srgbClr val="C00000"/>
                </a:solidFill>
              </a:rPr>
              <a:t>10.00-10.20</a:t>
            </a:r>
            <a:r>
              <a:rPr lang="en-GB" dirty="0"/>
              <a:t>. Students who want a snack at this time should bring one from home. </a:t>
            </a:r>
          </a:p>
          <a:p>
            <a:r>
              <a:rPr lang="en-GB" dirty="0"/>
              <a:t>Lunch is at </a:t>
            </a:r>
            <a:r>
              <a:rPr lang="en-GB" dirty="0">
                <a:solidFill>
                  <a:srgbClr val="C00000"/>
                </a:solidFill>
              </a:rPr>
              <a:t>12.20-1.05.</a:t>
            </a:r>
            <a:r>
              <a:rPr lang="en-GB" dirty="0"/>
              <a:t> </a:t>
            </a:r>
          </a:p>
          <a:p>
            <a:r>
              <a:rPr lang="en-GB" dirty="0"/>
              <a:t>The school day ends at </a:t>
            </a:r>
            <a:r>
              <a:rPr lang="en-GB" dirty="0">
                <a:solidFill>
                  <a:srgbClr val="C00000"/>
                </a:solidFill>
              </a:rPr>
              <a:t>3.05</a:t>
            </a:r>
            <a:r>
              <a:rPr lang="en-GB" dirty="0"/>
              <a:t> but Year 7 students are dismissed at 2.55 (buses).</a:t>
            </a:r>
          </a:p>
        </p:txBody>
      </p:sp>
    </p:spTree>
    <p:extLst>
      <p:ext uri="{BB962C8B-B14F-4D97-AF65-F5344CB8AC3E}">
        <p14:creationId xmlns:p14="http://schemas.microsoft.com/office/powerpoint/2010/main" val="26314326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School Lunches	</a:t>
            </a:r>
          </a:p>
        </p:txBody>
      </p:sp>
      <p:sp>
        <p:nvSpPr>
          <p:cNvPr id="3" name="Content Placeholder 2"/>
          <p:cNvSpPr>
            <a:spLocks noGrp="1"/>
          </p:cNvSpPr>
          <p:nvPr>
            <p:ph idx="1"/>
          </p:nvPr>
        </p:nvSpPr>
        <p:spPr/>
        <p:txBody>
          <a:bodyPr/>
          <a:lstStyle/>
          <a:p>
            <a:r>
              <a:rPr lang="en-GB" dirty="0"/>
              <a:t>Variety of meals are available – vegetarian/vegan</a:t>
            </a:r>
          </a:p>
          <a:p>
            <a:r>
              <a:rPr lang="en-GB" dirty="0"/>
              <a:t>Lunchtime meals from September will cost </a:t>
            </a:r>
            <a:r>
              <a:rPr lang="en-GB" dirty="0">
                <a:highlight>
                  <a:srgbClr val="FFFF00"/>
                </a:highlight>
              </a:rPr>
              <a:t>£3.00</a:t>
            </a:r>
          </a:p>
          <a:p>
            <a:r>
              <a:rPr lang="en-GB" dirty="0"/>
              <a:t>Payment: </a:t>
            </a:r>
          </a:p>
          <a:p>
            <a:pPr lvl="1"/>
            <a:r>
              <a:rPr lang="en-GB" dirty="0"/>
              <a:t>Cashless system – biometric (thumb print) or PIN</a:t>
            </a:r>
          </a:p>
          <a:p>
            <a:pPr lvl="1"/>
            <a:r>
              <a:rPr lang="en-GB" dirty="0"/>
              <a:t>Top up account using </a:t>
            </a:r>
            <a:r>
              <a:rPr lang="en-GB" dirty="0" err="1"/>
              <a:t>ParentMail</a:t>
            </a:r>
            <a:endParaRPr lang="en-GB" dirty="0"/>
          </a:p>
          <a:p>
            <a:pPr lvl="2"/>
            <a:r>
              <a:rPr lang="en-GB" dirty="0"/>
              <a:t>Secure – available 24/7</a:t>
            </a:r>
          </a:p>
          <a:p>
            <a:pPr lvl="2"/>
            <a:r>
              <a:rPr lang="en-GB" dirty="0"/>
              <a:t>You will receive a registration email</a:t>
            </a:r>
          </a:p>
          <a:p>
            <a:pPr lvl="2"/>
            <a:r>
              <a:rPr lang="en-GB" dirty="0"/>
              <a:t>Machine in the Dining Hall</a:t>
            </a:r>
          </a:p>
          <a:p>
            <a:pPr lvl="2"/>
            <a:r>
              <a:rPr lang="en-GB" dirty="0"/>
              <a:t>Daily maximum spend of £5</a:t>
            </a:r>
          </a:p>
        </p:txBody>
      </p:sp>
    </p:spTree>
    <p:extLst>
      <p:ext uri="{BB962C8B-B14F-4D97-AF65-F5344CB8AC3E}">
        <p14:creationId xmlns:p14="http://schemas.microsoft.com/office/powerpoint/2010/main" val="13756446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Free School Meals</a:t>
            </a:r>
          </a:p>
        </p:txBody>
      </p:sp>
      <p:sp>
        <p:nvSpPr>
          <p:cNvPr id="3" name="Content Placeholder 2"/>
          <p:cNvSpPr>
            <a:spLocks noGrp="1"/>
          </p:cNvSpPr>
          <p:nvPr>
            <p:ph idx="1"/>
          </p:nvPr>
        </p:nvSpPr>
        <p:spPr/>
        <p:txBody>
          <a:bodyPr/>
          <a:lstStyle/>
          <a:p>
            <a:r>
              <a:rPr lang="en-GB" dirty="0"/>
              <a:t>If you think your child is entitled to a free school meal we recommend you contact North Tyneside Council.</a:t>
            </a:r>
          </a:p>
          <a:p>
            <a:r>
              <a:rPr lang="en-GB" dirty="0"/>
              <a:t>Cashless system – there is no way to distinguish between pupils who receive free school meals and those that do not.</a:t>
            </a:r>
          </a:p>
          <a:p>
            <a:r>
              <a:rPr lang="en-GB" dirty="0"/>
              <a:t>Significant additional funding for every child who is receiving a free school meal. </a:t>
            </a:r>
          </a:p>
        </p:txBody>
      </p:sp>
    </p:spTree>
    <p:extLst>
      <p:ext uri="{BB962C8B-B14F-4D97-AF65-F5344CB8AC3E}">
        <p14:creationId xmlns:p14="http://schemas.microsoft.com/office/powerpoint/2010/main" val="36679861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Scholars Buses</a:t>
            </a:r>
          </a:p>
        </p:txBody>
      </p:sp>
      <p:sp>
        <p:nvSpPr>
          <p:cNvPr id="3" name="Content Placeholder 2"/>
          <p:cNvSpPr>
            <a:spLocks noGrp="1"/>
          </p:cNvSpPr>
          <p:nvPr>
            <p:ph idx="1"/>
          </p:nvPr>
        </p:nvSpPr>
        <p:spPr/>
        <p:txBody>
          <a:bodyPr>
            <a:normAutofit fontScale="92500" lnSpcReduction="20000"/>
          </a:bodyPr>
          <a:lstStyle/>
          <a:p>
            <a:r>
              <a:rPr lang="en-GB" dirty="0"/>
              <a:t>Timetable is available on the school website. </a:t>
            </a:r>
          </a:p>
          <a:p>
            <a:r>
              <a:rPr lang="en-GB" dirty="0"/>
              <a:t>Buses are considered to be part of the school day and we expect students to behave accordingly.</a:t>
            </a:r>
          </a:p>
          <a:p>
            <a:r>
              <a:rPr lang="en-GB" dirty="0">
                <a:solidFill>
                  <a:srgbClr val="FF0000"/>
                </a:solidFill>
              </a:rPr>
              <a:t>Please ensure that your child has a written note of the bus they need to catch at the start of term.</a:t>
            </a:r>
          </a:p>
          <a:p>
            <a:r>
              <a:rPr lang="en-GB" dirty="0"/>
              <a:t>Staff will be on hand at the end of the school day to help direct students to the correct bus. </a:t>
            </a:r>
          </a:p>
          <a:p>
            <a:endParaRPr lang="en-GB" dirty="0"/>
          </a:p>
          <a:p>
            <a:r>
              <a:rPr lang="en-GB" dirty="0">
                <a:highlight>
                  <a:srgbClr val="FFFF00"/>
                </a:highlight>
              </a:rPr>
              <a:t>Update – Bus Pass – previously a bus pass has been universal to anyone who lives a certain distance from school. There are changes to this for September and will now be based on income. HOWEVER – it is still worth applying as the vast majority will still qualify. </a:t>
            </a:r>
          </a:p>
        </p:txBody>
      </p:sp>
    </p:spTree>
    <p:extLst>
      <p:ext uri="{BB962C8B-B14F-4D97-AF65-F5344CB8AC3E}">
        <p14:creationId xmlns:p14="http://schemas.microsoft.com/office/powerpoint/2010/main" val="1823578019"/>
      </p:ext>
    </p:extLst>
  </p:cSld>
  <p:clrMapOvr>
    <a:masterClrMapping/>
  </p:clrMapOvr>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5194</TotalTime>
  <Words>2252</Words>
  <Application>Microsoft Office PowerPoint</Application>
  <PresentationFormat>Widescreen</PresentationFormat>
  <Paragraphs>290</Paragraphs>
  <Slides>31</Slides>
  <Notes>30</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31</vt:i4>
      </vt:variant>
    </vt:vector>
  </HeadingPairs>
  <TitlesOfParts>
    <vt:vector size="38" baseType="lpstr">
      <vt:lpstr>Arial</vt:lpstr>
      <vt:lpstr>Calibri</vt:lpstr>
      <vt:lpstr>Calibri Light</vt:lpstr>
      <vt:lpstr>Californian FB</vt:lpstr>
      <vt:lpstr>Kristen ITC</vt:lpstr>
      <vt:lpstr>2_Office Theme</vt:lpstr>
      <vt:lpstr>1_Office Theme</vt:lpstr>
      <vt:lpstr>Year 7 Information Evening</vt:lpstr>
      <vt:lpstr>Aims of this evening</vt:lpstr>
      <vt:lpstr>Pastoral System – Key Staff</vt:lpstr>
      <vt:lpstr>Pastoral System – Key Staff</vt:lpstr>
      <vt:lpstr>Pastoral System – Form Classes</vt:lpstr>
      <vt:lpstr>The School Day</vt:lpstr>
      <vt:lpstr>School Lunches </vt:lpstr>
      <vt:lpstr>Free School Meals</vt:lpstr>
      <vt:lpstr>Scholars Buses</vt:lpstr>
      <vt:lpstr>Equipment</vt:lpstr>
      <vt:lpstr>Uniform – Main School Uniform</vt:lpstr>
      <vt:lpstr>Uniform – PE Kit</vt:lpstr>
      <vt:lpstr>Uniform</vt:lpstr>
      <vt:lpstr>Uniform</vt:lpstr>
      <vt:lpstr>Curriculum</vt:lpstr>
      <vt:lpstr>Ethos</vt:lpstr>
      <vt:lpstr>STRIVE – 6 Behaviours for Learning</vt:lpstr>
      <vt:lpstr>STRIVE</vt:lpstr>
      <vt:lpstr>Home School Partnership</vt:lpstr>
      <vt:lpstr>Contact with School</vt:lpstr>
      <vt:lpstr>Attendance</vt:lpstr>
      <vt:lpstr>Medicines in School</vt:lpstr>
      <vt:lpstr>Transition Days</vt:lpstr>
      <vt:lpstr>Transition Day</vt:lpstr>
      <vt:lpstr>Transition Day</vt:lpstr>
      <vt:lpstr>Registration and Consent Form</vt:lpstr>
      <vt:lpstr>Preloved Uniform Shop </vt:lpstr>
      <vt:lpstr>Coffee Morning</vt:lpstr>
      <vt:lpstr>Breakfast</vt:lpstr>
      <vt:lpstr>Connect Mental Health Team</vt:lpstr>
      <vt:lpstr>People to see</vt:lpstr>
    </vt:vector>
  </TitlesOfParts>
  <Company>St Thomas More RC Academy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School Day</dc:title>
  <dc:creator>User</dc:creator>
  <cp:lastModifiedBy>Steve Anderson</cp:lastModifiedBy>
  <cp:revision>49</cp:revision>
  <cp:lastPrinted>2024-06-27T16:41:23Z</cp:lastPrinted>
  <dcterms:created xsi:type="dcterms:W3CDTF">2022-06-28T20:09:51Z</dcterms:created>
  <dcterms:modified xsi:type="dcterms:W3CDTF">2025-06-27T12:40:04Z</dcterms:modified>
</cp:coreProperties>
</file>