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2" r:id="rId10"/>
    <p:sldId id="263" r:id="rId11"/>
    <p:sldId id="264" r:id="rId12"/>
    <p:sldId id="265" r:id="rId13"/>
    <p:sldId id="266" r:id="rId14"/>
    <p:sldId id="267" r:id="rId15"/>
    <p:sldId id="268" r:id="rId16"/>
    <p:sldId id="269" r:id="rId17"/>
    <p:sldId id="270"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2D59CA-0951-46AA-BF6C-F4FA575C2723}" v="400" dt="2019-08-04T16:18:51.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6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A BascombePrice" userId="188aa921-7d7d-4b84-bc6e-600c55f323e4" providerId="ADAL" clId="{B22D59CA-0951-46AA-BF6C-F4FA575C2723}"/>
    <pc:docChg chg="undo custSel addSld delSld modSld">
      <pc:chgData name="Mrs A BascombePrice" userId="188aa921-7d7d-4b84-bc6e-600c55f323e4" providerId="ADAL" clId="{B22D59CA-0951-46AA-BF6C-F4FA575C2723}" dt="2019-08-04T16:18:52.398" v="7315" actId="20577"/>
      <pc:docMkLst>
        <pc:docMk/>
      </pc:docMkLst>
      <pc:sldChg chg="addSp delSp modSp add">
        <pc:chgData name="Mrs A BascombePrice" userId="188aa921-7d7d-4b84-bc6e-600c55f323e4" providerId="ADAL" clId="{B22D59CA-0951-46AA-BF6C-F4FA575C2723}" dt="2019-08-04T11:47:32.478" v="472" actId="1076"/>
        <pc:sldMkLst>
          <pc:docMk/>
          <pc:sldMk cId="649714358" sldId="259"/>
        </pc:sldMkLst>
        <pc:spChg chg="add mod">
          <ac:chgData name="Mrs A BascombePrice" userId="188aa921-7d7d-4b84-bc6e-600c55f323e4" providerId="ADAL" clId="{B22D59CA-0951-46AA-BF6C-F4FA575C2723}" dt="2019-08-04T11:33:26.274" v="46" actId="20577"/>
          <ac:spMkLst>
            <pc:docMk/>
            <pc:sldMk cId="649714358" sldId="259"/>
            <ac:spMk id="2" creationId="{851904A2-33CC-43EE-BD14-DD5DA1FA61C7}"/>
          </ac:spMkLst>
        </pc:spChg>
        <pc:spChg chg="add del mod">
          <ac:chgData name="Mrs A BascombePrice" userId="188aa921-7d7d-4b84-bc6e-600c55f323e4" providerId="ADAL" clId="{B22D59CA-0951-46AA-BF6C-F4FA575C2723}" dt="2019-08-04T11:35:31.064" v="86" actId="478"/>
          <ac:spMkLst>
            <pc:docMk/>
            <pc:sldMk cId="649714358" sldId="259"/>
            <ac:spMk id="3" creationId="{8897538B-9CCC-4077-9FC1-242057E2292C}"/>
          </ac:spMkLst>
        </pc:spChg>
        <pc:spChg chg="add mod">
          <ac:chgData name="Mrs A BascombePrice" userId="188aa921-7d7d-4b84-bc6e-600c55f323e4" providerId="ADAL" clId="{B22D59CA-0951-46AA-BF6C-F4FA575C2723}" dt="2019-08-04T11:46:07.792" v="448" actId="2711"/>
          <ac:spMkLst>
            <pc:docMk/>
            <pc:sldMk cId="649714358" sldId="259"/>
            <ac:spMk id="6" creationId="{5E40E85E-CD4C-405F-AA7E-54EE78A4FD29}"/>
          </ac:spMkLst>
        </pc:spChg>
        <pc:spChg chg="add mod">
          <ac:chgData name="Mrs A BascombePrice" userId="188aa921-7d7d-4b84-bc6e-600c55f323e4" providerId="ADAL" clId="{B22D59CA-0951-46AA-BF6C-F4FA575C2723}" dt="2019-08-04T11:47:00.457" v="466" actId="14100"/>
          <ac:spMkLst>
            <pc:docMk/>
            <pc:sldMk cId="649714358" sldId="259"/>
            <ac:spMk id="7" creationId="{DC1C2A9E-9B75-4C05-80D2-8E276C260FF1}"/>
          </ac:spMkLst>
        </pc:spChg>
        <pc:spChg chg="add mod">
          <ac:chgData name="Mrs A BascombePrice" userId="188aa921-7d7d-4b84-bc6e-600c55f323e4" providerId="ADAL" clId="{B22D59CA-0951-46AA-BF6C-F4FA575C2723}" dt="2019-08-04T11:46:07.792" v="448" actId="2711"/>
          <ac:spMkLst>
            <pc:docMk/>
            <pc:sldMk cId="649714358" sldId="259"/>
            <ac:spMk id="8" creationId="{DEA08DE8-D453-48CD-A822-AA33ABC01216}"/>
          </ac:spMkLst>
        </pc:spChg>
        <pc:spChg chg="add mod">
          <ac:chgData name="Mrs A BascombePrice" userId="188aa921-7d7d-4b84-bc6e-600c55f323e4" providerId="ADAL" clId="{B22D59CA-0951-46AA-BF6C-F4FA575C2723}" dt="2019-08-04T11:47:22.037" v="470" actId="14100"/>
          <ac:spMkLst>
            <pc:docMk/>
            <pc:sldMk cId="649714358" sldId="259"/>
            <ac:spMk id="9" creationId="{71727F26-E359-4C3C-BF23-DA340421FC9E}"/>
          </ac:spMkLst>
        </pc:spChg>
        <pc:graphicFrameChg chg="add del mod">
          <ac:chgData name="Mrs A BascombePrice" userId="188aa921-7d7d-4b84-bc6e-600c55f323e4" providerId="ADAL" clId="{B22D59CA-0951-46AA-BF6C-F4FA575C2723}" dt="2019-08-04T11:34:18.754" v="49" actId="3680"/>
          <ac:graphicFrameMkLst>
            <pc:docMk/>
            <pc:sldMk cId="649714358" sldId="259"/>
            <ac:graphicFrameMk id="4" creationId="{76A69E0D-6CD4-42CA-95B9-A80ACD5320DB}"/>
          </ac:graphicFrameMkLst>
        </pc:graphicFrameChg>
        <pc:graphicFrameChg chg="add mod modGraphic">
          <ac:chgData name="Mrs A BascombePrice" userId="188aa921-7d7d-4b84-bc6e-600c55f323e4" providerId="ADAL" clId="{B22D59CA-0951-46AA-BF6C-F4FA575C2723}" dt="2019-08-04T11:37:34.227" v="105" actId="113"/>
          <ac:graphicFrameMkLst>
            <pc:docMk/>
            <pc:sldMk cId="649714358" sldId="259"/>
            <ac:graphicFrameMk id="5" creationId="{89127CCC-38FA-45C8-9B9C-79FF00CADD7E}"/>
          </ac:graphicFrameMkLst>
        </pc:graphicFrameChg>
        <pc:picChg chg="add mod">
          <ac:chgData name="Mrs A BascombePrice" userId="188aa921-7d7d-4b84-bc6e-600c55f323e4" providerId="ADAL" clId="{B22D59CA-0951-46AA-BF6C-F4FA575C2723}" dt="2019-08-04T11:47:04.411" v="467" actId="1076"/>
          <ac:picMkLst>
            <pc:docMk/>
            <pc:sldMk cId="649714358" sldId="259"/>
            <ac:picMk id="1026" creationId="{F6A1883B-8672-4BE3-80B7-6D93B7C51A7F}"/>
          </ac:picMkLst>
        </pc:picChg>
        <pc:picChg chg="add mod">
          <ac:chgData name="Mrs A BascombePrice" userId="188aa921-7d7d-4b84-bc6e-600c55f323e4" providerId="ADAL" clId="{B22D59CA-0951-46AA-BF6C-F4FA575C2723}" dt="2019-08-04T11:47:12.246" v="469" actId="1076"/>
          <ac:picMkLst>
            <pc:docMk/>
            <pc:sldMk cId="649714358" sldId="259"/>
            <ac:picMk id="1028" creationId="{31078F72-DB65-4C73-A0E5-8EFB9D9415C0}"/>
          </ac:picMkLst>
        </pc:picChg>
        <pc:picChg chg="add mod">
          <ac:chgData name="Mrs A BascombePrice" userId="188aa921-7d7d-4b84-bc6e-600c55f323e4" providerId="ADAL" clId="{B22D59CA-0951-46AA-BF6C-F4FA575C2723}" dt="2019-08-04T11:47:32.478" v="472" actId="1076"/>
          <ac:picMkLst>
            <pc:docMk/>
            <pc:sldMk cId="649714358" sldId="259"/>
            <ac:picMk id="1030" creationId="{59DAAFFF-6C37-4951-B7A8-160768BF87A8}"/>
          </ac:picMkLst>
        </pc:picChg>
      </pc:sldChg>
      <pc:sldChg chg="addSp delSp modSp add">
        <pc:chgData name="Mrs A BascombePrice" userId="188aa921-7d7d-4b84-bc6e-600c55f323e4" providerId="ADAL" clId="{B22D59CA-0951-46AA-BF6C-F4FA575C2723}" dt="2019-08-04T12:29:16.866" v="2211" actId="14100"/>
        <pc:sldMkLst>
          <pc:docMk/>
          <pc:sldMk cId="2963427557" sldId="260"/>
        </pc:sldMkLst>
        <pc:spChg chg="add mod">
          <ac:chgData name="Mrs A BascombePrice" userId="188aa921-7d7d-4b84-bc6e-600c55f323e4" providerId="ADAL" clId="{B22D59CA-0951-46AA-BF6C-F4FA575C2723}" dt="2019-08-04T11:48:59.967" v="523"/>
          <ac:spMkLst>
            <pc:docMk/>
            <pc:sldMk cId="2963427557" sldId="260"/>
            <ac:spMk id="2" creationId="{D9308517-E731-40E4-AA41-50A28DA1ECF3}"/>
          </ac:spMkLst>
        </pc:spChg>
        <pc:spChg chg="add mod">
          <ac:chgData name="Mrs A BascombePrice" userId="188aa921-7d7d-4b84-bc6e-600c55f323e4" providerId="ADAL" clId="{B22D59CA-0951-46AA-BF6C-F4FA575C2723}" dt="2019-08-04T11:49:06.765" v="525" actId="14100"/>
          <ac:spMkLst>
            <pc:docMk/>
            <pc:sldMk cId="2963427557" sldId="260"/>
            <ac:spMk id="3" creationId="{5BA52AC8-5035-4592-B8B7-8147A3D9CA64}"/>
          </ac:spMkLst>
        </pc:spChg>
        <pc:spChg chg="add del">
          <ac:chgData name="Mrs A BascombePrice" userId="188aa921-7d7d-4b84-bc6e-600c55f323e4" providerId="ADAL" clId="{B22D59CA-0951-46AA-BF6C-F4FA575C2723}" dt="2019-08-04T12:05:10.260" v="971" actId="478"/>
          <ac:spMkLst>
            <pc:docMk/>
            <pc:sldMk cId="2963427557" sldId="260"/>
            <ac:spMk id="4" creationId="{276934FB-7AF1-4C3C-9C74-536B760304C2}"/>
          </ac:spMkLst>
        </pc:spChg>
        <pc:spChg chg="add mod">
          <ac:chgData name="Mrs A BascombePrice" userId="188aa921-7d7d-4b84-bc6e-600c55f323e4" providerId="ADAL" clId="{B22D59CA-0951-46AA-BF6C-F4FA575C2723}" dt="2019-08-04T12:28:51.221" v="2205" actId="20577"/>
          <ac:spMkLst>
            <pc:docMk/>
            <pc:sldMk cId="2963427557" sldId="260"/>
            <ac:spMk id="5" creationId="{9DEC19CF-9AD4-4123-8CB0-01832DFFA2F9}"/>
          </ac:spMkLst>
        </pc:spChg>
        <pc:spChg chg="add mod">
          <ac:chgData name="Mrs A BascombePrice" userId="188aa921-7d7d-4b84-bc6e-600c55f323e4" providerId="ADAL" clId="{B22D59CA-0951-46AA-BF6C-F4FA575C2723}" dt="2019-08-04T12:05:29.509" v="975" actId="1076"/>
          <ac:spMkLst>
            <pc:docMk/>
            <pc:sldMk cId="2963427557" sldId="260"/>
            <ac:spMk id="6" creationId="{DEFE788E-8098-4CF8-B0A8-FD4E6C53585A}"/>
          </ac:spMkLst>
        </pc:spChg>
        <pc:spChg chg="add mod">
          <ac:chgData name="Mrs A BascombePrice" userId="188aa921-7d7d-4b84-bc6e-600c55f323e4" providerId="ADAL" clId="{B22D59CA-0951-46AA-BF6C-F4FA575C2723}" dt="2019-08-04T12:28:42.090" v="2200" actId="14100"/>
          <ac:spMkLst>
            <pc:docMk/>
            <pc:sldMk cId="2963427557" sldId="260"/>
            <ac:spMk id="9" creationId="{0D898D2D-7428-4E54-BA3C-B39984C19E4D}"/>
          </ac:spMkLst>
        </pc:spChg>
        <pc:spChg chg="add mod">
          <ac:chgData name="Mrs A BascombePrice" userId="188aa921-7d7d-4b84-bc6e-600c55f323e4" providerId="ADAL" clId="{B22D59CA-0951-46AA-BF6C-F4FA575C2723}" dt="2019-08-04T12:12:04.073" v="993" actId="1076"/>
          <ac:spMkLst>
            <pc:docMk/>
            <pc:sldMk cId="2963427557" sldId="260"/>
            <ac:spMk id="10" creationId="{E7D8AF60-F60D-4652-9011-B93800FCE1B7}"/>
          </ac:spMkLst>
        </pc:spChg>
        <pc:spChg chg="add mod">
          <ac:chgData name="Mrs A BascombePrice" userId="188aa921-7d7d-4b84-bc6e-600c55f323e4" providerId="ADAL" clId="{B22D59CA-0951-46AA-BF6C-F4FA575C2723}" dt="2019-08-04T12:19:04.639" v="1842" actId="207"/>
          <ac:spMkLst>
            <pc:docMk/>
            <pc:sldMk cId="2963427557" sldId="260"/>
            <ac:spMk id="11" creationId="{30532AA0-1329-48C5-B7D1-FFC31D6A9B7D}"/>
          </ac:spMkLst>
        </pc:spChg>
        <pc:spChg chg="add mod">
          <ac:chgData name="Mrs A BascombePrice" userId="188aa921-7d7d-4b84-bc6e-600c55f323e4" providerId="ADAL" clId="{B22D59CA-0951-46AA-BF6C-F4FA575C2723}" dt="2019-08-04T12:19:15.214" v="1843" actId="207"/>
          <ac:spMkLst>
            <pc:docMk/>
            <pc:sldMk cId="2963427557" sldId="260"/>
            <ac:spMk id="12" creationId="{1D306EFD-847F-42B9-8182-8DC30CDA20B6}"/>
          </ac:spMkLst>
        </pc:spChg>
        <pc:graphicFrameChg chg="add del mod">
          <ac:chgData name="Mrs A BascombePrice" userId="188aa921-7d7d-4b84-bc6e-600c55f323e4" providerId="ADAL" clId="{B22D59CA-0951-46AA-BF6C-F4FA575C2723}" dt="2019-08-04T11:53:55.315" v="652" actId="3680"/>
          <ac:graphicFrameMkLst>
            <pc:docMk/>
            <pc:sldMk cId="2963427557" sldId="260"/>
            <ac:graphicFrameMk id="7" creationId="{806BFBAD-57DC-4324-B2BA-8853A9EC14E9}"/>
          </ac:graphicFrameMkLst>
        </pc:graphicFrameChg>
        <pc:graphicFrameChg chg="add mod modGraphic">
          <ac:chgData name="Mrs A BascombePrice" userId="188aa921-7d7d-4b84-bc6e-600c55f323e4" providerId="ADAL" clId="{B22D59CA-0951-46AA-BF6C-F4FA575C2723}" dt="2019-08-04T12:28:59.870" v="2207" actId="1076"/>
          <ac:graphicFrameMkLst>
            <pc:docMk/>
            <pc:sldMk cId="2963427557" sldId="260"/>
            <ac:graphicFrameMk id="8" creationId="{FA9C65CA-B08D-4F5F-8465-B9BE4A962639}"/>
          </ac:graphicFrameMkLst>
        </pc:graphicFrameChg>
        <pc:picChg chg="add mod">
          <ac:chgData name="Mrs A BascombePrice" userId="188aa921-7d7d-4b84-bc6e-600c55f323e4" providerId="ADAL" clId="{B22D59CA-0951-46AA-BF6C-F4FA575C2723}" dt="2019-08-04T12:18:11.070" v="1828" actId="1076"/>
          <ac:picMkLst>
            <pc:docMk/>
            <pc:sldMk cId="2963427557" sldId="260"/>
            <ac:picMk id="2050" creationId="{E806F349-D0A9-414B-9C67-C7B80F12ED4D}"/>
          </ac:picMkLst>
        </pc:picChg>
        <pc:picChg chg="add mod">
          <ac:chgData name="Mrs A BascombePrice" userId="188aa921-7d7d-4b84-bc6e-600c55f323e4" providerId="ADAL" clId="{B22D59CA-0951-46AA-BF6C-F4FA575C2723}" dt="2019-08-04T12:29:16.866" v="2211" actId="14100"/>
          <ac:picMkLst>
            <pc:docMk/>
            <pc:sldMk cId="2963427557" sldId="260"/>
            <ac:picMk id="2052" creationId="{4039BA6E-E0CB-47ED-AE4F-49E8B5CF0AB7}"/>
          </ac:picMkLst>
        </pc:picChg>
      </pc:sldChg>
      <pc:sldChg chg="addSp modSp add del">
        <pc:chgData name="Mrs A BascombePrice" userId="188aa921-7d7d-4b84-bc6e-600c55f323e4" providerId="ADAL" clId="{B22D59CA-0951-46AA-BF6C-F4FA575C2723}" dt="2019-08-04T13:48:51.651" v="2952" actId="2696"/>
        <pc:sldMkLst>
          <pc:docMk/>
          <pc:sldMk cId="2318380629" sldId="261"/>
        </pc:sldMkLst>
        <pc:spChg chg="add mod">
          <ac:chgData name="Mrs A BascombePrice" userId="188aa921-7d7d-4b84-bc6e-600c55f323e4" providerId="ADAL" clId="{B22D59CA-0951-46AA-BF6C-F4FA575C2723}" dt="2019-08-04T12:20:58.260" v="1888" actId="20577"/>
          <ac:spMkLst>
            <pc:docMk/>
            <pc:sldMk cId="2318380629" sldId="261"/>
            <ac:spMk id="2" creationId="{B3E7D0CE-A83E-4D12-89C4-0D756876D5FD}"/>
          </ac:spMkLst>
        </pc:spChg>
        <pc:spChg chg="add mod">
          <ac:chgData name="Mrs A BascombePrice" userId="188aa921-7d7d-4b84-bc6e-600c55f323e4" providerId="ADAL" clId="{B22D59CA-0951-46AA-BF6C-F4FA575C2723}" dt="2019-08-04T12:44:04.306" v="2909" actId="1076"/>
          <ac:spMkLst>
            <pc:docMk/>
            <pc:sldMk cId="2318380629" sldId="261"/>
            <ac:spMk id="3" creationId="{63FBAD19-4BCC-430B-A0D2-CD8828F1BF34}"/>
          </ac:spMkLst>
        </pc:spChg>
        <pc:spChg chg="add mod">
          <ac:chgData name="Mrs A BascombePrice" userId="188aa921-7d7d-4b84-bc6e-600c55f323e4" providerId="ADAL" clId="{B22D59CA-0951-46AA-BF6C-F4FA575C2723}" dt="2019-08-04T13:46:58.419" v="2939" actId="14100"/>
          <ac:spMkLst>
            <pc:docMk/>
            <pc:sldMk cId="2318380629" sldId="261"/>
            <ac:spMk id="4" creationId="{69328DA5-7969-4841-86DB-9CCBDD3FB65E}"/>
          </ac:spMkLst>
        </pc:spChg>
        <pc:spChg chg="add mod">
          <ac:chgData name="Mrs A BascombePrice" userId="188aa921-7d7d-4b84-bc6e-600c55f323e4" providerId="ADAL" clId="{B22D59CA-0951-46AA-BF6C-F4FA575C2723}" dt="2019-08-04T12:44:50.974" v="2921" actId="14100"/>
          <ac:spMkLst>
            <pc:docMk/>
            <pc:sldMk cId="2318380629" sldId="261"/>
            <ac:spMk id="5" creationId="{DA2AA82A-BBBE-4E2D-B488-AF4C4F843A14}"/>
          </ac:spMkLst>
        </pc:spChg>
        <pc:spChg chg="add">
          <ac:chgData name="Mrs A BascombePrice" userId="188aa921-7d7d-4b84-bc6e-600c55f323e4" providerId="ADAL" clId="{B22D59CA-0951-46AA-BF6C-F4FA575C2723}" dt="2019-08-04T12:33:10.335" v="2292"/>
          <ac:spMkLst>
            <pc:docMk/>
            <pc:sldMk cId="2318380629" sldId="261"/>
            <ac:spMk id="7" creationId="{E001268B-E711-4FDD-914C-E1A7764C50D2}"/>
          </ac:spMkLst>
        </pc:spChg>
        <pc:spChg chg="add mod">
          <ac:chgData name="Mrs A BascombePrice" userId="188aa921-7d7d-4b84-bc6e-600c55f323e4" providerId="ADAL" clId="{B22D59CA-0951-46AA-BF6C-F4FA575C2723}" dt="2019-08-04T13:47:27.710" v="2946" actId="207"/>
          <ac:spMkLst>
            <pc:docMk/>
            <pc:sldMk cId="2318380629" sldId="261"/>
            <ac:spMk id="8" creationId="{20F70ECC-88AE-409E-9DB5-F760D98967DD}"/>
          </ac:spMkLst>
        </pc:spChg>
        <pc:spChg chg="add mod">
          <ac:chgData name="Mrs A BascombePrice" userId="188aa921-7d7d-4b84-bc6e-600c55f323e4" providerId="ADAL" clId="{B22D59CA-0951-46AA-BF6C-F4FA575C2723}" dt="2019-08-04T13:48:01.661" v="2948" actId="207"/>
          <ac:spMkLst>
            <pc:docMk/>
            <pc:sldMk cId="2318380629" sldId="261"/>
            <ac:spMk id="9" creationId="{4879D275-0E62-46D2-AB92-166D02788EE6}"/>
          </ac:spMkLst>
        </pc:spChg>
        <pc:graphicFrameChg chg="add mod modGraphic">
          <ac:chgData name="Mrs A BascombePrice" userId="188aa921-7d7d-4b84-bc6e-600c55f323e4" providerId="ADAL" clId="{B22D59CA-0951-46AA-BF6C-F4FA575C2723}" dt="2019-08-04T12:44:58.651" v="2922" actId="1076"/>
          <ac:graphicFrameMkLst>
            <pc:docMk/>
            <pc:sldMk cId="2318380629" sldId="261"/>
            <ac:graphicFrameMk id="6" creationId="{8F829896-EBA6-42BA-A5C8-A6EF776E62E8}"/>
          </ac:graphicFrameMkLst>
        </pc:graphicFrameChg>
        <pc:picChg chg="add mod">
          <ac:chgData name="Mrs A BascombePrice" userId="188aa921-7d7d-4b84-bc6e-600c55f323e4" providerId="ADAL" clId="{B22D59CA-0951-46AA-BF6C-F4FA575C2723}" dt="2019-08-04T13:47:31.213" v="2947" actId="208"/>
          <ac:picMkLst>
            <pc:docMk/>
            <pc:sldMk cId="2318380629" sldId="261"/>
            <ac:picMk id="3075" creationId="{3FC3DD73-1482-4122-9B37-BAE9314D64A1}"/>
          </ac:picMkLst>
        </pc:picChg>
      </pc:sldChg>
      <pc:sldChg chg="modSp add">
        <pc:chgData name="Mrs A BascombePrice" userId="188aa921-7d7d-4b84-bc6e-600c55f323e4" providerId="ADAL" clId="{B22D59CA-0951-46AA-BF6C-F4FA575C2723}" dt="2019-08-04T13:48:41.748" v="2951" actId="20577"/>
        <pc:sldMkLst>
          <pc:docMk/>
          <pc:sldMk cId="2022147961" sldId="262"/>
        </pc:sldMkLst>
        <pc:graphicFrameChg chg="modGraphic">
          <ac:chgData name="Mrs A BascombePrice" userId="188aa921-7d7d-4b84-bc6e-600c55f323e4" providerId="ADAL" clId="{B22D59CA-0951-46AA-BF6C-F4FA575C2723}" dt="2019-08-04T13:48:41.748" v="2951" actId="20577"/>
          <ac:graphicFrameMkLst>
            <pc:docMk/>
            <pc:sldMk cId="2022147961" sldId="262"/>
            <ac:graphicFrameMk id="6" creationId="{8F829896-EBA6-42BA-A5C8-A6EF776E62E8}"/>
          </ac:graphicFrameMkLst>
        </pc:graphicFrameChg>
      </pc:sldChg>
      <pc:sldChg chg="addSp delSp modSp add">
        <pc:chgData name="Mrs A BascombePrice" userId="188aa921-7d7d-4b84-bc6e-600c55f323e4" providerId="ADAL" clId="{B22D59CA-0951-46AA-BF6C-F4FA575C2723}" dt="2019-08-04T16:17:43.279" v="7291" actId="1076"/>
        <pc:sldMkLst>
          <pc:docMk/>
          <pc:sldMk cId="3202881550" sldId="263"/>
        </pc:sldMkLst>
        <pc:spChg chg="add mod">
          <ac:chgData name="Mrs A BascombePrice" userId="188aa921-7d7d-4b84-bc6e-600c55f323e4" providerId="ADAL" clId="{B22D59CA-0951-46AA-BF6C-F4FA575C2723}" dt="2019-08-04T13:49:25.641" v="3022" actId="20577"/>
          <ac:spMkLst>
            <pc:docMk/>
            <pc:sldMk cId="3202881550" sldId="263"/>
            <ac:spMk id="2" creationId="{D99C2A20-C09D-4FB0-B099-CC0CA2BD3464}"/>
          </ac:spMkLst>
        </pc:spChg>
        <pc:spChg chg="add del mod">
          <ac:chgData name="Mrs A BascombePrice" userId="188aa921-7d7d-4b84-bc6e-600c55f323e4" providerId="ADAL" clId="{B22D59CA-0951-46AA-BF6C-F4FA575C2723}" dt="2019-08-04T13:51:17.962" v="3060" actId="478"/>
          <ac:spMkLst>
            <pc:docMk/>
            <pc:sldMk cId="3202881550" sldId="263"/>
            <ac:spMk id="4" creationId="{9D4504E5-DDCE-4448-A0E8-4D4669A826E9}"/>
          </ac:spMkLst>
        </pc:spChg>
        <pc:spChg chg="add del">
          <ac:chgData name="Mrs A BascombePrice" userId="188aa921-7d7d-4b84-bc6e-600c55f323e4" providerId="ADAL" clId="{B22D59CA-0951-46AA-BF6C-F4FA575C2723}" dt="2019-08-04T14:14:20.710" v="4289" actId="478"/>
          <ac:spMkLst>
            <pc:docMk/>
            <pc:sldMk cId="3202881550" sldId="263"/>
            <ac:spMk id="6" creationId="{BA6B4711-1200-41C3-BD90-6BA0FF53619F}"/>
          </ac:spMkLst>
        </pc:spChg>
        <pc:spChg chg="add del mod">
          <ac:chgData name="Mrs A BascombePrice" userId="188aa921-7d7d-4b84-bc6e-600c55f323e4" providerId="ADAL" clId="{B22D59CA-0951-46AA-BF6C-F4FA575C2723}" dt="2019-08-04T13:57:45.353" v="3194" actId="478"/>
          <ac:spMkLst>
            <pc:docMk/>
            <pc:sldMk cId="3202881550" sldId="263"/>
            <ac:spMk id="8" creationId="{CC5A4870-96CF-4460-94C8-29B768B585F1}"/>
          </ac:spMkLst>
        </pc:spChg>
        <pc:spChg chg="add mod">
          <ac:chgData name="Mrs A BascombePrice" userId="188aa921-7d7d-4b84-bc6e-600c55f323e4" providerId="ADAL" clId="{B22D59CA-0951-46AA-BF6C-F4FA575C2723}" dt="2019-08-04T14:03:00.698" v="3557" actId="14100"/>
          <ac:spMkLst>
            <pc:docMk/>
            <pc:sldMk cId="3202881550" sldId="263"/>
            <ac:spMk id="9" creationId="{85A816C2-F709-4CCE-A87B-767DF11249AC}"/>
          </ac:spMkLst>
        </pc:spChg>
        <pc:spChg chg="add mod ord">
          <ac:chgData name="Mrs A BascombePrice" userId="188aa921-7d7d-4b84-bc6e-600c55f323e4" providerId="ADAL" clId="{B22D59CA-0951-46AA-BF6C-F4FA575C2723}" dt="2019-08-04T14:07:12.585" v="3723" actId="207"/>
          <ac:spMkLst>
            <pc:docMk/>
            <pc:sldMk cId="3202881550" sldId="263"/>
            <ac:spMk id="10" creationId="{BBE6BF71-148D-46A6-8192-0BA3CC85A164}"/>
          </ac:spMkLst>
        </pc:spChg>
        <pc:spChg chg="add mod">
          <ac:chgData name="Mrs A BascombePrice" userId="188aa921-7d7d-4b84-bc6e-600c55f323e4" providerId="ADAL" clId="{B22D59CA-0951-46AA-BF6C-F4FA575C2723}" dt="2019-08-04T16:17:43.279" v="7291" actId="1076"/>
          <ac:spMkLst>
            <pc:docMk/>
            <pc:sldMk cId="3202881550" sldId="263"/>
            <ac:spMk id="11" creationId="{8709CB19-C2C2-4F0C-9CB3-5261AEE870A4}"/>
          </ac:spMkLst>
        </pc:spChg>
        <pc:graphicFrameChg chg="add mod modGraphic">
          <ac:chgData name="Mrs A BascombePrice" userId="188aa921-7d7d-4b84-bc6e-600c55f323e4" providerId="ADAL" clId="{B22D59CA-0951-46AA-BF6C-F4FA575C2723}" dt="2019-08-04T14:08:34.214" v="3733" actId="14100"/>
          <ac:graphicFrameMkLst>
            <pc:docMk/>
            <pc:sldMk cId="3202881550" sldId="263"/>
            <ac:graphicFrameMk id="3" creationId="{50F90C2B-B385-41C9-86B8-38FD5EFD05CA}"/>
          </ac:graphicFrameMkLst>
        </pc:graphicFrameChg>
        <pc:graphicFrameChg chg="add mod modGraphic">
          <ac:chgData name="Mrs A BascombePrice" userId="188aa921-7d7d-4b84-bc6e-600c55f323e4" providerId="ADAL" clId="{B22D59CA-0951-46AA-BF6C-F4FA575C2723}" dt="2019-08-04T14:06:17.719" v="3670" actId="14100"/>
          <ac:graphicFrameMkLst>
            <pc:docMk/>
            <pc:sldMk cId="3202881550" sldId="263"/>
            <ac:graphicFrameMk id="5" creationId="{E1141716-0D5C-4E32-A9B5-6DCEEA95734B}"/>
          </ac:graphicFrameMkLst>
        </pc:graphicFrameChg>
        <pc:graphicFrameChg chg="add del mod modGraphic">
          <ac:chgData name="Mrs A BascombePrice" userId="188aa921-7d7d-4b84-bc6e-600c55f323e4" providerId="ADAL" clId="{B22D59CA-0951-46AA-BF6C-F4FA575C2723}" dt="2019-08-04T14:07:02.926" v="3722" actId="1076"/>
          <ac:graphicFrameMkLst>
            <pc:docMk/>
            <pc:sldMk cId="3202881550" sldId="263"/>
            <ac:graphicFrameMk id="7" creationId="{C80DEC4C-E15E-4FA9-8D92-9D8A76A58526}"/>
          </ac:graphicFrameMkLst>
        </pc:graphicFrameChg>
      </pc:sldChg>
      <pc:sldChg chg="addSp delSp modSp add">
        <pc:chgData name="Mrs A BascombePrice" userId="188aa921-7d7d-4b84-bc6e-600c55f323e4" providerId="ADAL" clId="{B22D59CA-0951-46AA-BF6C-F4FA575C2723}" dt="2019-08-04T16:17:54.709" v="7305" actId="20577"/>
        <pc:sldMkLst>
          <pc:docMk/>
          <pc:sldMk cId="1118999200" sldId="264"/>
        </pc:sldMkLst>
        <pc:spChg chg="add mod">
          <ac:chgData name="Mrs A BascombePrice" userId="188aa921-7d7d-4b84-bc6e-600c55f323e4" providerId="ADAL" clId="{B22D59CA-0951-46AA-BF6C-F4FA575C2723}" dt="2019-08-04T16:17:54.709" v="7305" actId="20577"/>
          <ac:spMkLst>
            <pc:docMk/>
            <pc:sldMk cId="1118999200" sldId="264"/>
            <ac:spMk id="2" creationId="{AB06652D-CEDD-4DF4-871B-9539286C1058}"/>
          </ac:spMkLst>
        </pc:spChg>
        <pc:spChg chg="add del">
          <ac:chgData name="Mrs A BascombePrice" userId="188aa921-7d7d-4b84-bc6e-600c55f323e4" providerId="ADAL" clId="{B22D59CA-0951-46AA-BF6C-F4FA575C2723}" dt="2019-08-04T14:17:46.676" v="4396" actId="478"/>
          <ac:spMkLst>
            <pc:docMk/>
            <pc:sldMk cId="1118999200" sldId="264"/>
            <ac:spMk id="5" creationId="{5A18E0EE-D5AD-4C26-B55E-8DAD3AB71DE4}"/>
          </ac:spMkLst>
        </pc:spChg>
        <pc:spChg chg="add del">
          <ac:chgData name="Mrs A BascombePrice" userId="188aa921-7d7d-4b84-bc6e-600c55f323e4" providerId="ADAL" clId="{B22D59CA-0951-46AA-BF6C-F4FA575C2723}" dt="2019-08-04T14:19:46.330" v="4459" actId="478"/>
          <ac:spMkLst>
            <pc:docMk/>
            <pc:sldMk cId="1118999200" sldId="264"/>
            <ac:spMk id="7" creationId="{1C9C6E92-1DA4-4664-8A8A-5CFFD0ADF401}"/>
          </ac:spMkLst>
        </pc:spChg>
        <pc:spChg chg="add mod">
          <ac:chgData name="Mrs A BascombePrice" userId="188aa921-7d7d-4b84-bc6e-600c55f323e4" providerId="ADAL" clId="{B22D59CA-0951-46AA-BF6C-F4FA575C2723}" dt="2019-08-04T14:27:17.635" v="4654" actId="122"/>
          <ac:spMkLst>
            <pc:docMk/>
            <pc:sldMk cId="1118999200" sldId="264"/>
            <ac:spMk id="8" creationId="{ECDB2C21-B774-4980-AB7D-2F19960AE9B3}"/>
          </ac:spMkLst>
        </pc:spChg>
        <pc:spChg chg="add mod">
          <ac:chgData name="Mrs A BascombePrice" userId="188aa921-7d7d-4b84-bc6e-600c55f323e4" providerId="ADAL" clId="{B22D59CA-0951-46AA-BF6C-F4FA575C2723}" dt="2019-08-04T14:27:13.340" v="4653" actId="122"/>
          <ac:spMkLst>
            <pc:docMk/>
            <pc:sldMk cId="1118999200" sldId="264"/>
            <ac:spMk id="9" creationId="{1ED10C5B-45AB-4F0E-AE9E-64A26587CB94}"/>
          </ac:spMkLst>
        </pc:spChg>
        <pc:graphicFrameChg chg="add mod modGraphic">
          <ac:chgData name="Mrs A BascombePrice" userId="188aa921-7d7d-4b84-bc6e-600c55f323e4" providerId="ADAL" clId="{B22D59CA-0951-46AA-BF6C-F4FA575C2723}" dt="2019-08-04T14:26:42.929" v="4644" actId="1076"/>
          <ac:graphicFrameMkLst>
            <pc:docMk/>
            <pc:sldMk cId="1118999200" sldId="264"/>
            <ac:graphicFrameMk id="3" creationId="{1CC5DF3F-9066-40EE-BE3C-426908D33755}"/>
          </ac:graphicFrameMkLst>
        </pc:graphicFrameChg>
        <pc:graphicFrameChg chg="add mod modGraphic">
          <ac:chgData name="Mrs A BascombePrice" userId="188aa921-7d7d-4b84-bc6e-600c55f323e4" providerId="ADAL" clId="{B22D59CA-0951-46AA-BF6C-F4FA575C2723}" dt="2019-08-04T14:27:33.580" v="4656" actId="1076"/>
          <ac:graphicFrameMkLst>
            <pc:docMk/>
            <pc:sldMk cId="1118999200" sldId="264"/>
            <ac:graphicFrameMk id="4" creationId="{F6278318-D64C-43C2-B009-4E8F2F5F8232}"/>
          </ac:graphicFrameMkLst>
        </pc:graphicFrameChg>
        <pc:graphicFrameChg chg="add mod modGraphic">
          <ac:chgData name="Mrs A BascombePrice" userId="188aa921-7d7d-4b84-bc6e-600c55f323e4" providerId="ADAL" clId="{B22D59CA-0951-46AA-BF6C-F4FA575C2723}" dt="2019-08-04T14:27:07.786" v="4651" actId="14100"/>
          <ac:graphicFrameMkLst>
            <pc:docMk/>
            <pc:sldMk cId="1118999200" sldId="264"/>
            <ac:graphicFrameMk id="6" creationId="{8CBD8137-0B93-4775-A89A-A81A523AB9F7}"/>
          </ac:graphicFrameMkLst>
        </pc:graphicFrameChg>
      </pc:sldChg>
      <pc:sldChg chg="addSp modSp add">
        <pc:chgData name="Mrs A BascombePrice" userId="188aa921-7d7d-4b84-bc6e-600c55f323e4" providerId="ADAL" clId="{B22D59CA-0951-46AA-BF6C-F4FA575C2723}" dt="2019-08-04T16:18:02.849" v="7306"/>
        <pc:sldMkLst>
          <pc:docMk/>
          <pc:sldMk cId="1485365762" sldId="265"/>
        </pc:sldMkLst>
        <pc:spChg chg="add mod">
          <ac:chgData name="Mrs A BascombePrice" userId="188aa921-7d7d-4b84-bc6e-600c55f323e4" providerId="ADAL" clId="{B22D59CA-0951-46AA-BF6C-F4FA575C2723}" dt="2019-08-04T16:18:02.849" v="7306"/>
          <ac:spMkLst>
            <pc:docMk/>
            <pc:sldMk cId="1485365762" sldId="265"/>
            <ac:spMk id="2" creationId="{647EF18E-4703-4011-BA53-0852EA2DC411}"/>
          </ac:spMkLst>
        </pc:spChg>
        <pc:spChg chg="add mod">
          <ac:chgData name="Mrs A BascombePrice" userId="188aa921-7d7d-4b84-bc6e-600c55f323e4" providerId="ADAL" clId="{B22D59CA-0951-46AA-BF6C-F4FA575C2723}" dt="2019-08-04T14:51:37.796" v="4901" actId="33524"/>
          <ac:spMkLst>
            <pc:docMk/>
            <pc:sldMk cId="1485365762" sldId="265"/>
            <ac:spMk id="3" creationId="{E38EC52A-4B28-4D77-A483-90601492C530}"/>
          </ac:spMkLst>
        </pc:spChg>
        <pc:spChg chg="add mod">
          <ac:chgData name="Mrs A BascombePrice" userId="188aa921-7d7d-4b84-bc6e-600c55f323e4" providerId="ADAL" clId="{B22D59CA-0951-46AA-BF6C-F4FA575C2723}" dt="2019-08-04T14:58:13.504" v="5063" actId="14100"/>
          <ac:spMkLst>
            <pc:docMk/>
            <pc:sldMk cId="1485365762" sldId="265"/>
            <ac:spMk id="4" creationId="{6CFF1387-E110-4D05-981D-360EF7F46043}"/>
          </ac:spMkLst>
        </pc:spChg>
        <pc:spChg chg="add mod">
          <ac:chgData name="Mrs A BascombePrice" userId="188aa921-7d7d-4b84-bc6e-600c55f323e4" providerId="ADAL" clId="{B22D59CA-0951-46AA-BF6C-F4FA575C2723}" dt="2019-08-04T14:58:09.491" v="5062" actId="14100"/>
          <ac:spMkLst>
            <pc:docMk/>
            <pc:sldMk cId="1485365762" sldId="265"/>
            <ac:spMk id="5" creationId="{33B2FE4B-F58A-4C5A-8A5D-F41AC911B167}"/>
          </ac:spMkLst>
        </pc:spChg>
        <pc:spChg chg="add mod">
          <ac:chgData name="Mrs A BascombePrice" userId="188aa921-7d7d-4b84-bc6e-600c55f323e4" providerId="ADAL" clId="{B22D59CA-0951-46AA-BF6C-F4FA575C2723}" dt="2019-08-04T14:59:10.443" v="5122" actId="1076"/>
          <ac:spMkLst>
            <pc:docMk/>
            <pc:sldMk cId="1485365762" sldId="265"/>
            <ac:spMk id="8" creationId="{E4065DC3-2896-439C-BA8C-7B1CB2032A54}"/>
          </ac:spMkLst>
        </pc:spChg>
        <pc:picChg chg="add mod">
          <ac:chgData name="Mrs A BascombePrice" userId="188aa921-7d7d-4b84-bc6e-600c55f323e4" providerId="ADAL" clId="{B22D59CA-0951-46AA-BF6C-F4FA575C2723}" dt="2019-08-04T14:59:04.545" v="5121" actId="208"/>
          <ac:picMkLst>
            <pc:docMk/>
            <pc:sldMk cId="1485365762" sldId="265"/>
            <ac:picMk id="7" creationId="{1BB35853-C2A5-496E-9AE2-57F6469DC9E1}"/>
          </ac:picMkLst>
        </pc:picChg>
        <pc:picChg chg="add mod">
          <ac:chgData name="Mrs A BascombePrice" userId="188aa921-7d7d-4b84-bc6e-600c55f323e4" providerId="ADAL" clId="{B22D59CA-0951-46AA-BF6C-F4FA575C2723}" dt="2019-08-04T14:58:25.978" v="5066" actId="1582"/>
          <ac:picMkLst>
            <pc:docMk/>
            <pc:sldMk cId="1485365762" sldId="265"/>
            <ac:picMk id="7170" creationId="{8C65192B-5094-438A-BC5A-F876CECB934D}"/>
          </ac:picMkLst>
        </pc:picChg>
      </pc:sldChg>
      <pc:sldChg chg="addSp delSp modSp add">
        <pc:chgData name="Mrs A BascombePrice" userId="188aa921-7d7d-4b84-bc6e-600c55f323e4" providerId="ADAL" clId="{B22D59CA-0951-46AA-BF6C-F4FA575C2723}" dt="2019-08-04T16:18:08.185" v="7307"/>
        <pc:sldMkLst>
          <pc:docMk/>
          <pc:sldMk cId="3987050474" sldId="266"/>
        </pc:sldMkLst>
        <pc:spChg chg="add mod">
          <ac:chgData name="Mrs A BascombePrice" userId="188aa921-7d7d-4b84-bc6e-600c55f323e4" providerId="ADAL" clId="{B22D59CA-0951-46AA-BF6C-F4FA575C2723}" dt="2019-08-04T16:18:08.185" v="7307"/>
          <ac:spMkLst>
            <pc:docMk/>
            <pc:sldMk cId="3987050474" sldId="266"/>
            <ac:spMk id="2" creationId="{0B4C7554-E52B-4CBC-BF89-432240116A25}"/>
          </ac:spMkLst>
        </pc:spChg>
        <pc:spChg chg="add mod">
          <ac:chgData name="Mrs A BascombePrice" userId="188aa921-7d7d-4b84-bc6e-600c55f323e4" providerId="ADAL" clId="{B22D59CA-0951-46AA-BF6C-F4FA575C2723}" dt="2019-08-04T15:07:34.027" v="5324" actId="1076"/>
          <ac:spMkLst>
            <pc:docMk/>
            <pc:sldMk cId="3987050474" sldId="266"/>
            <ac:spMk id="4" creationId="{83544B26-B989-4829-AEAA-48B9F8B497F8}"/>
          </ac:spMkLst>
        </pc:spChg>
        <pc:spChg chg="add mod">
          <ac:chgData name="Mrs A BascombePrice" userId="188aa921-7d7d-4b84-bc6e-600c55f323e4" providerId="ADAL" clId="{B22D59CA-0951-46AA-BF6C-F4FA575C2723}" dt="2019-08-04T15:07:06.425" v="5321" actId="207"/>
          <ac:spMkLst>
            <pc:docMk/>
            <pc:sldMk cId="3987050474" sldId="266"/>
            <ac:spMk id="5" creationId="{2DF736A1-C0E1-4CAF-B25D-2293DC51874D}"/>
          </ac:spMkLst>
        </pc:spChg>
        <pc:spChg chg="add del">
          <ac:chgData name="Mrs A BascombePrice" userId="188aa921-7d7d-4b84-bc6e-600c55f323e4" providerId="ADAL" clId="{B22D59CA-0951-46AA-BF6C-F4FA575C2723}" dt="2019-08-04T15:05:18.302" v="5305" actId="478"/>
          <ac:spMkLst>
            <pc:docMk/>
            <pc:sldMk cId="3987050474" sldId="266"/>
            <ac:spMk id="7" creationId="{77A05D22-1166-478E-ADDD-4ECA6E8C2C0B}"/>
          </ac:spMkLst>
        </pc:spChg>
        <pc:graphicFrameChg chg="add mod modGraphic">
          <ac:chgData name="Mrs A BascombePrice" userId="188aa921-7d7d-4b84-bc6e-600c55f323e4" providerId="ADAL" clId="{B22D59CA-0951-46AA-BF6C-F4FA575C2723}" dt="2019-08-04T15:08:10.307" v="5326" actId="1076"/>
          <ac:graphicFrameMkLst>
            <pc:docMk/>
            <pc:sldMk cId="3987050474" sldId="266"/>
            <ac:graphicFrameMk id="3" creationId="{CCDE2001-5821-4B6F-B00F-648BFE8B3C00}"/>
          </ac:graphicFrameMkLst>
        </pc:graphicFrameChg>
        <pc:graphicFrameChg chg="add mod modGraphic">
          <ac:chgData name="Mrs A BascombePrice" userId="188aa921-7d7d-4b84-bc6e-600c55f323e4" providerId="ADAL" clId="{B22D59CA-0951-46AA-BF6C-F4FA575C2723}" dt="2019-08-04T15:07:19.298" v="5323"/>
          <ac:graphicFrameMkLst>
            <pc:docMk/>
            <pc:sldMk cId="3987050474" sldId="266"/>
            <ac:graphicFrameMk id="6" creationId="{6E3828FE-F9F2-46A4-9629-8832A4E86C08}"/>
          </ac:graphicFrameMkLst>
        </pc:graphicFrameChg>
        <pc:picChg chg="add mod">
          <ac:chgData name="Mrs A BascombePrice" userId="188aa921-7d7d-4b84-bc6e-600c55f323e4" providerId="ADAL" clId="{B22D59CA-0951-46AA-BF6C-F4FA575C2723}" dt="2019-08-04T15:07:11.608" v="5322" actId="1076"/>
          <ac:picMkLst>
            <pc:docMk/>
            <pc:sldMk cId="3987050474" sldId="266"/>
            <ac:picMk id="8194" creationId="{CC27846C-27C6-4F6C-92D9-443EE31CF9F8}"/>
          </ac:picMkLst>
        </pc:picChg>
      </pc:sldChg>
      <pc:sldChg chg="addSp delSp modSp add">
        <pc:chgData name="Mrs A BascombePrice" userId="188aa921-7d7d-4b84-bc6e-600c55f323e4" providerId="ADAL" clId="{B22D59CA-0951-46AA-BF6C-F4FA575C2723}" dt="2019-08-04T16:18:13.208" v="7308"/>
        <pc:sldMkLst>
          <pc:docMk/>
          <pc:sldMk cId="345908706" sldId="267"/>
        </pc:sldMkLst>
        <pc:spChg chg="add mod">
          <ac:chgData name="Mrs A BascombePrice" userId="188aa921-7d7d-4b84-bc6e-600c55f323e4" providerId="ADAL" clId="{B22D59CA-0951-46AA-BF6C-F4FA575C2723}" dt="2019-08-04T16:18:13.208" v="7308"/>
          <ac:spMkLst>
            <pc:docMk/>
            <pc:sldMk cId="345908706" sldId="267"/>
            <ac:spMk id="2" creationId="{0FE91338-8966-4A81-A229-943163EE009F}"/>
          </ac:spMkLst>
        </pc:spChg>
        <pc:spChg chg="add mod">
          <ac:chgData name="Mrs A BascombePrice" userId="188aa921-7d7d-4b84-bc6e-600c55f323e4" providerId="ADAL" clId="{B22D59CA-0951-46AA-BF6C-F4FA575C2723}" dt="2019-08-04T15:19:06.959" v="5724" actId="1076"/>
          <ac:spMkLst>
            <pc:docMk/>
            <pc:sldMk cId="345908706" sldId="267"/>
            <ac:spMk id="3" creationId="{4B0DA0FD-D8E0-43D0-BC7E-E66D3C430F24}"/>
          </ac:spMkLst>
        </pc:spChg>
        <pc:spChg chg="add mod">
          <ac:chgData name="Mrs A BascombePrice" userId="188aa921-7d7d-4b84-bc6e-600c55f323e4" providerId="ADAL" clId="{B22D59CA-0951-46AA-BF6C-F4FA575C2723}" dt="2019-08-04T15:19:04.196" v="5723" actId="1076"/>
          <ac:spMkLst>
            <pc:docMk/>
            <pc:sldMk cId="345908706" sldId="267"/>
            <ac:spMk id="4" creationId="{B6F9C1DF-AF63-4DCC-ACD4-979B4CD9D471}"/>
          </ac:spMkLst>
        </pc:spChg>
        <pc:spChg chg="add mod">
          <ac:chgData name="Mrs A BascombePrice" userId="188aa921-7d7d-4b84-bc6e-600c55f323e4" providerId="ADAL" clId="{B22D59CA-0951-46AA-BF6C-F4FA575C2723}" dt="2019-08-04T15:18:54.836" v="5720" actId="1076"/>
          <ac:spMkLst>
            <pc:docMk/>
            <pc:sldMk cId="345908706" sldId="267"/>
            <ac:spMk id="5" creationId="{A01BFB39-81E4-4BCE-AAA3-732F91CCCB63}"/>
          </ac:spMkLst>
        </pc:spChg>
        <pc:spChg chg="add del">
          <ac:chgData name="Mrs A BascombePrice" userId="188aa921-7d7d-4b84-bc6e-600c55f323e4" providerId="ADAL" clId="{B22D59CA-0951-46AA-BF6C-F4FA575C2723}" dt="2019-08-04T15:13:14.178" v="5511" actId="478"/>
          <ac:spMkLst>
            <pc:docMk/>
            <pc:sldMk cId="345908706" sldId="267"/>
            <ac:spMk id="7" creationId="{A8CEF79B-09A7-49FD-917B-CC67C378E063}"/>
          </ac:spMkLst>
        </pc:spChg>
        <pc:spChg chg="add mod">
          <ac:chgData name="Mrs A BascombePrice" userId="188aa921-7d7d-4b84-bc6e-600c55f323e4" providerId="ADAL" clId="{B22D59CA-0951-46AA-BF6C-F4FA575C2723}" dt="2019-08-04T15:18:51.792" v="5719" actId="14100"/>
          <ac:spMkLst>
            <pc:docMk/>
            <pc:sldMk cId="345908706" sldId="267"/>
            <ac:spMk id="8" creationId="{FE627867-BEB9-4B49-840A-E5BB1F51D590}"/>
          </ac:spMkLst>
        </pc:spChg>
        <pc:graphicFrameChg chg="add mod modGraphic">
          <ac:chgData name="Mrs A BascombePrice" userId="188aa921-7d7d-4b84-bc6e-600c55f323e4" providerId="ADAL" clId="{B22D59CA-0951-46AA-BF6C-F4FA575C2723}" dt="2019-08-04T15:20:03.423" v="5737" actId="14734"/>
          <ac:graphicFrameMkLst>
            <pc:docMk/>
            <pc:sldMk cId="345908706" sldId="267"/>
            <ac:graphicFrameMk id="6" creationId="{18F1A0E6-DD4D-40E6-880C-615CCFE78E11}"/>
          </ac:graphicFrameMkLst>
        </pc:graphicFrameChg>
        <pc:graphicFrameChg chg="add mod modGraphic">
          <ac:chgData name="Mrs A BascombePrice" userId="188aa921-7d7d-4b84-bc6e-600c55f323e4" providerId="ADAL" clId="{B22D59CA-0951-46AA-BF6C-F4FA575C2723}" dt="2019-08-04T15:19:15.556" v="5731" actId="20577"/>
          <ac:graphicFrameMkLst>
            <pc:docMk/>
            <pc:sldMk cId="345908706" sldId="267"/>
            <ac:graphicFrameMk id="9" creationId="{F84A5A17-81C8-495A-9709-FD9CC16003D7}"/>
          </ac:graphicFrameMkLst>
        </pc:graphicFrameChg>
        <pc:picChg chg="add mod">
          <ac:chgData name="Mrs A BascombePrice" userId="188aa921-7d7d-4b84-bc6e-600c55f323e4" providerId="ADAL" clId="{B22D59CA-0951-46AA-BF6C-F4FA575C2723}" dt="2019-08-04T15:20:19.809" v="5740" actId="1076"/>
          <ac:picMkLst>
            <pc:docMk/>
            <pc:sldMk cId="345908706" sldId="267"/>
            <ac:picMk id="9219" creationId="{02615FD8-0781-4747-B3EC-67364D4BB3E2}"/>
          </ac:picMkLst>
        </pc:picChg>
      </pc:sldChg>
      <pc:sldChg chg="addSp delSp modSp add">
        <pc:chgData name="Mrs A BascombePrice" userId="188aa921-7d7d-4b84-bc6e-600c55f323e4" providerId="ADAL" clId="{B22D59CA-0951-46AA-BF6C-F4FA575C2723}" dt="2019-08-04T16:18:20.329" v="7310" actId="20577"/>
        <pc:sldMkLst>
          <pc:docMk/>
          <pc:sldMk cId="1562665779" sldId="268"/>
        </pc:sldMkLst>
        <pc:spChg chg="add mod">
          <ac:chgData name="Mrs A BascombePrice" userId="188aa921-7d7d-4b84-bc6e-600c55f323e4" providerId="ADAL" clId="{B22D59CA-0951-46AA-BF6C-F4FA575C2723}" dt="2019-08-04T16:18:20.329" v="7310" actId="20577"/>
          <ac:spMkLst>
            <pc:docMk/>
            <pc:sldMk cId="1562665779" sldId="268"/>
            <ac:spMk id="2" creationId="{86F2C243-9178-472E-ACE0-EE941524F97C}"/>
          </ac:spMkLst>
        </pc:spChg>
        <pc:spChg chg="add mod">
          <ac:chgData name="Mrs A BascombePrice" userId="188aa921-7d7d-4b84-bc6e-600c55f323e4" providerId="ADAL" clId="{B22D59CA-0951-46AA-BF6C-F4FA575C2723}" dt="2019-08-04T15:24:06.407" v="5875" actId="122"/>
          <ac:spMkLst>
            <pc:docMk/>
            <pc:sldMk cId="1562665779" sldId="268"/>
            <ac:spMk id="6" creationId="{C4664067-90F9-4A21-AB22-2DFDADC8F6CA}"/>
          </ac:spMkLst>
        </pc:spChg>
        <pc:spChg chg="add mod">
          <ac:chgData name="Mrs A BascombePrice" userId="188aa921-7d7d-4b84-bc6e-600c55f323e4" providerId="ADAL" clId="{B22D59CA-0951-46AA-BF6C-F4FA575C2723}" dt="2019-08-04T15:29:44.078" v="6039" actId="14100"/>
          <ac:spMkLst>
            <pc:docMk/>
            <pc:sldMk cId="1562665779" sldId="268"/>
            <ac:spMk id="7" creationId="{5E0A1DF8-66CD-4368-8322-C875D3B4CA0D}"/>
          </ac:spMkLst>
        </pc:spChg>
        <pc:spChg chg="add mod">
          <ac:chgData name="Mrs A BascombePrice" userId="188aa921-7d7d-4b84-bc6e-600c55f323e4" providerId="ADAL" clId="{B22D59CA-0951-46AA-BF6C-F4FA575C2723}" dt="2019-08-04T15:29:55.712" v="6042" actId="14100"/>
          <ac:spMkLst>
            <pc:docMk/>
            <pc:sldMk cId="1562665779" sldId="268"/>
            <ac:spMk id="8" creationId="{403A73AB-ED3D-4604-8CE4-49B397C8D1ED}"/>
          </ac:spMkLst>
        </pc:spChg>
        <pc:spChg chg="add mod">
          <ac:chgData name="Mrs A BascombePrice" userId="188aa921-7d7d-4b84-bc6e-600c55f323e4" providerId="ADAL" clId="{B22D59CA-0951-46AA-BF6C-F4FA575C2723}" dt="2019-08-04T15:30:43.255" v="6054" actId="14100"/>
          <ac:spMkLst>
            <pc:docMk/>
            <pc:sldMk cId="1562665779" sldId="268"/>
            <ac:spMk id="9" creationId="{BFA73F33-3B61-4489-BA62-08AA3A41F322}"/>
          </ac:spMkLst>
        </pc:spChg>
        <pc:spChg chg="add mod">
          <ac:chgData name="Mrs A BascombePrice" userId="188aa921-7d7d-4b84-bc6e-600c55f323e4" providerId="ADAL" clId="{B22D59CA-0951-46AA-BF6C-F4FA575C2723}" dt="2019-08-04T15:30:33.900" v="6052" actId="1076"/>
          <ac:spMkLst>
            <pc:docMk/>
            <pc:sldMk cId="1562665779" sldId="268"/>
            <ac:spMk id="10" creationId="{91D8C715-86C3-4AD1-9DD0-DA194E06F3C7}"/>
          </ac:spMkLst>
        </pc:spChg>
        <pc:graphicFrameChg chg="add del modGraphic">
          <ac:chgData name="Mrs A BascombePrice" userId="188aa921-7d7d-4b84-bc6e-600c55f323e4" providerId="ADAL" clId="{B22D59CA-0951-46AA-BF6C-F4FA575C2723}" dt="2019-08-04T15:21:17.734" v="5745" actId="27309"/>
          <ac:graphicFrameMkLst>
            <pc:docMk/>
            <pc:sldMk cId="1562665779" sldId="268"/>
            <ac:graphicFrameMk id="4" creationId="{22DEC689-67A9-4FE5-9FBF-D5183BEF64FA}"/>
          </ac:graphicFrameMkLst>
        </pc:graphicFrameChg>
        <pc:graphicFrameChg chg="add mod modGraphic">
          <ac:chgData name="Mrs A BascombePrice" userId="188aa921-7d7d-4b84-bc6e-600c55f323e4" providerId="ADAL" clId="{B22D59CA-0951-46AA-BF6C-F4FA575C2723}" dt="2019-08-04T15:22:55.789" v="5831" actId="255"/>
          <ac:graphicFrameMkLst>
            <pc:docMk/>
            <pc:sldMk cId="1562665779" sldId="268"/>
            <ac:graphicFrameMk id="5" creationId="{D7E5A49A-417D-4F5A-9031-718BC81D6869}"/>
          </ac:graphicFrameMkLst>
        </pc:graphicFrameChg>
        <pc:picChg chg="add mod">
          <ac:chgData name="Mrs A BascombePrice" userId="188aa921-7d7d-4b84-bc6e-600c55f323e4" providerId="ADAL" clId="{B22D59CA-0951-46AA-BF6C-F4FA575C2723}" dt="2019-08-04T15:30:27.235" v="6050" actId="1076"/>
          <ac:picMkLst>
            <pc:docMk/>
            <pc:sldMk cId="1562665779" sldId="268"/>
            <ac:picMk id="10242" creationId="{49BA042F-5069-4E72-BCD2-BE2176A2294F}"/>
          </ac:picMkLst>
        </pc:picChg>
      </pc:sldChg>
      <pc:sldChg chg="addSp delSp modSp add">
        <pc:chgData name="Mrs A BascombePrice" userId="188aa921-7d7d-4b84-bc6e-600c55f323e4" providerId="ADAL" clId="{B22D59CA-0951-46AA-BF6C-F4FA575C2723}" dt="2019-08-04T16:18:26.785" v="7311"/>
        <pc:sldMkLst>
          <pc:docMk/>
          <pc:sldMk cId="323291920" sldId="269"/>
        </pc:sldMkLst>
        <pc:spChg chg="add mod">
          <ac:chgData name="Mrs A BascombePrice" userId="188aa921-7d7d-4b84-bc6e-600c55f323e4" providerId="ADAL" clId="{B22D59CA-0951-46AA-BF6C-F4FA575C2723}" dt="2019-08-04T16:18:26.785" v="7311"/>
          <ac:spMkLst>
            <pc:docMk/>
            <pc:sldMk cId="323291920" sldId="269"/>
            <ac:spMk id="2" creationId="{BF7D7083-4496-47D4-8F49-AC44232B6ACE}"/>
          </ac:spMkLst>
        </pc:spChg>
        <pc:spChg chg="add mod">
          <ac:chgData name="Mrs A BascombePrice" userId="188aa921-7d7d-4b84-bc6e-600c55f323e4" providerId="ADAL" clId="{B22D59CA-0951-46AA-BF6C-F4FA575C2723}" dt="2019-08-04T15:37:26.417" v="6242" actId="1076"/>
          <ac:spMkLst>
            <pc:docMk/>
            <pc:sldMk cId="323291920" sldId="269"/>
            <ac:spMk id="4" creationId="{C588B355-F605-4530-9E0E-451750F48F81}"/>
          </ac:spMkLst>
        </pc:spChg>
        <pc:spChg chg="add del">
          <ac:chgData name="Mrs A BascombePrice" userId="188aa921-7d7d-4b84-bc6e-600c55f323e4" providerId="ADAL" clId="{B22D59CA-0951-46AA-BF6C-F4FA575C2723}" dt="2019-08-04T15:35:21.906" v="6170" actId="478"/>
          <ac:spMkLst>
            <pc:docMk/>
            <pc:sldMk cId="323291920" sldId="269"/>
            <ac:spMk id="6" creationId="{F3477585-EE3B-4C3A-A1FD-5E591E0EFAB7}"/>
          </ac:spMkLst>
        </pc:spChg>
        <pc:spChg chg="add mod">
          <ac:chgData name="Mrs A BascombePrice" userId="188aa921-7d7d-4b84-bc6e-600c55f323e4" providerId="ADAL" clId="{B22D59CA-0951-46AA-BF6C-F4FA575C2723}" dt="2019-08-04T15:41:33.959" v="6401" actId="14100"/>
          <ac:spMkLst>
            <pc:docMk/>
            <pc:sldMk cId="323291920" sldId="269"/>
            <ac:spMk id="7" creationId="{1EF01D1E-2A1C-4FB4-A4FF-4FED009BD0F2}"/>
          </ac:spMkLst>
        </pc:spChg>
        <pc:spChg chg="add del mod">
          <ac:chgData name="Mrs A BascombePrice" userId="188aa921-7d7d-4b84-bc6e-600c55f323e4" providerId="ADAL" clId="{B22D59CA-0951-46AA-BF6C-F4FA575C2723}" dt="2019-08-04T15:40:04.231" v="6320" actId="478"/>
          <ac:spMkLst>
            <pc:docMk/>
            <pc:sldMk cId="323291920" sldId="269"/>
            <ac:spMk id="9" creationId="{BF24160D-70F2-4577-87C7-33E41698A885}"/>
          </ac:spMkLst>
        </pc:spChg>
        <pc:graphicFrameChg chg="add mod modGraphic">
          <ac:chgData name="Mrs A BascombePrice" userId="188aa921-7d7d-4b84-bc6e-600c55f323e4" providerId="ADAL" clId="{B22D59CA-0951-46AA-BF6C-F4FA575C2723}" dt="2019-08-04T15:33:27.051" v="6157" actId="20577"/>
          <ac:graphicFrameMkLst>
            <pc:docMk/>
            <pc:sldMk cId="323291920" sldId="269"/>
            <ac:graphicFrameMk id="3" creationId="{D481D18F-CA58-4DBF-855C-72D245E1C24B}"/>
          </ac:graphicFrameMkLst>
        </pc:graphicFrameChg>
        <pc:graphicFrameChg chg="add mod modGraphic">
          <ac:chgData name="Mrs A BascombePrice" userId="188aa921-7d7d-4b84-bc6e-600c55f323e4" providerId="ADAL" clId="{B22D59CA-0951-46AA-BF6C-F4FA575C2723}" dt="2019-08-04T15:41:51.078" v="6406" actId="14100"/>
          <ac:graphicFrameMkLst>
            <pc:docMk/>
            <pc:sldMk cId="323291920" sldId="269"/>
            <ac:graphicFrameMk id="5" creationId="{5E009539-B004-4C7D-BBFB-B9711C2E45C9}"/>
          </ac:graphicFrameMkLst>
        </pc:graphicFrameChg>
        <pc:graphicFrameChg chg="add del mod modGraphic">
          <ac:chgData name="Mrs A BascombePrice" userId="188aa921-7d7d-4b84-bc6e-600c55f323e4" providerId="ADAL" clId="{B22D59CA-0951-46AA-BF6C-F4FA575C2723}" dt="2019-08-04T15:41:56.287" v="6407" actId="1076"/>
          <ac:graphicFrameMkLst>
            <pc:docMk/>
            <pc:sldMk cId="323291920" sldId="269"/>
            <ac:graphicFrameMk id="8" creationId="{E6DB4DB0-D516-416A-BE85-FD3040859AC8}"/>
          </ac:graphicFrameMkLst>
        </pc:graphicFrameChg>
      </pc:sldChg>
      <pc:sldChg chg="addSp delSp modSp add">
        <pc:chgData name="Mrs A BascombePrice" userId="188aa921-7d7d-4b84-bc6e-600c55f323e4" providerId="ADAL" clId="{B22D59CA-0951-46AA-BF6C-F4FA575C2723}" dt="2019-08-04T16:18:31.919" v="7312"/>
        <pc:sldMkLst>
          <pc:docMk/>
          <pc:sldMk cId="1740449215" sldId="270"/>
        </pc:sldMkLst>
        <pc:spChg chg="add mod">
          <ac:chgData name="Mrs A BascombePrice" userId="188aa921-7d7d-4b84-bc6e-600c55f323e4" providerId="ADAL" clId="{B22D59CA-0951-46AA-BF6C-F4FA575C2723}" dt="2019-08-04T16:18:31.919" v="7312"/>
          <ac:spMkLst>
            <pc:docMk/>
            <pc:sldMk cId="1740449215" sldId="270"/>
            <ac:spMk id="2" creationId="{36E1B269-8577-4FEA-84CE-C85875B7D4E2}"/>
          </ac:spMkLst>
        </pc:spChg>
        <pc:spChg chg="add del">
          <ac:chgData name="Mrs A BascombePrice" userId="188aa921-7d7d-4b84-bc6e-600c55f323e4" providerId="ADAL" clId="{B22D59CA-0951-46AA-BF6C-F4FA575C2723}" dt="2019-08-04T15:43:01.793" v="6444" actId="478"/>
          <ac:spMkLst>
            <pc:docMk/>
            <pc:sldMk cId="1740449215" sldId="270"/>
            <ac:spMk id="4" creationId="{A7059A8A-0E04-4AF6-AA09-2CC531A3EB3A}"/>
          </ac:spMkLst>
        </pc:spChg>
        <pc:spChg chg="add mod">
          <ac:chgData name="Mrs A BascombePrice" userId="188aa921-7d7d-4b84-bc6e-600c55f323e4" providerId="ADAL" clId="{B22D59CA-0951-46AA-BF6C-F4FA575C2723}" dt="2019-08-04T15:45:56.511" v="6555" actId="1076"/>
          <ac:spMkLst>
            <pc:docMk/>
            <pc:sldMk cId="1740449215" sldId="270"/>
            <ac:spMk id="5" creationId="{4EDC2B83-ED0E-4FD8-BBC1-E0992B83C90B}"/>
          </ac:spMkLst>
        </pc:spChg>
        <pc:spChg chg="add del">
          <ac:chgData name="Mrs A BascombePrice" userId="188aa921-7d7d-4b84-bc6e-600c55f323e4" providerId="ADAL" clId="{B22D59CA-0951-46AA-BF6C-F4FA575C2723}" dt="2019-08-04T15:45:03.290" v="6543" actId="478"/>
          <ac:spMkLst>
            <pc:docMk/>
            <pc:sldMk cId="1740449215" sldId="270"/>
            <ac:spMk id="7" creationId="{85576E09-FF37-4562-ADB7-92B5975CC4FB}"/>
          </ac:spMkLst>
        </pc:spChg>
        <pc:graphicFrameChg chg="add mod modGraphic">
          <ac:chgData name="Mrs A BascombePrice" userId="188aa921-7d7d-4b84-bc6e-600c55f323e4" providerId="ADAL" clId="{B22D59CA-0951-46AA-BF6C-F4FA575C2723}" dt="2019-08-04T15:45:53.035" v="6554" actId="1076"/>
          <ac:graphicFrameMkLst>
            <pc:docMk/>
            <pc:sldMk cId="1740449215" sldId="270"/>
            <ac:graphicFrameMk id="3" creationId="{2B86D847-09F5-4FD8-98A6-DE12502EDCD9}"/>
          </ac:graphicFrameMkLst>
        </pc:graphicFrameChg>
        <pc:graphicFrameChg chg="add mod modGraphic">
          <ac:chgData name="Mrs A BascombePrice" userId="188aa921-7d7d-4b84-bc6e-600c55f323e4" providerId="ADAL" clId="{B22D59CA-0951-46AA-BF6C-F4FA575C2723}" dt="2019-08-04T15:45:50.224" v="6553" actId="1076"/>
          <ac:graphicFrameMkLst>
            <pc:docMk/>
            <pc:sldMk cId="1740449215" sldId="270"/>
            <ac:graphicFrameMk id="6" creationId="{D69A80AB-CE7B-44ED-A9FD-66D1B40D66DE}"/>
          </ac:graphicFrameMkLst>
        </pc:graphicFrameChg>
      </pc:sldChg>
      <pc:sldChg chg="addSp delSp modSp add">
        <pc:chgData name="Mrs A BascombePrice" userId="188aa921-7d7d-4b84-bc6e-600c55f323e4" providerId="ADAL" clId="{B22D59CA-0951-46AA-BF6C-F4FA575C2723}" dt="2019-08-04T16:18:44.529" v="7313"/>
        <pc:sldMkLst>
          <pc:docMk/>
          <pc:sldMk cId="49409778" sldId="271"/>
        </pc:sldMkLst>
        <pc:spChg chg="add mod">
          <ac:chgData name="Mrs A BascombePrice" userId="188aa921-7d7d-4b84-bc6e-600c55f323e4" providerId="ADAL" clId="{B22D59CA-0951-46AA-BF6C-F4FA575C2723}" dt="2019-08-04T16:18:44.529" v="7313"/>
          <ac:spMkLst>
            <pc:docMk/>
            <pc:sldMk cId="49409778" sldId="271"/>
            <ac:spMk id="2" creationId="{6DBB57EB-82D2-452A-8DE9-E2FED0C4FAD5}"/>
          </ac:spMkLst>
        </pc:spChg>
        <pc:spChg chg="add mod">
          <ac:chgData name="Mrs A BascombePrice" userId="188aa921-7d7d-4b84-bc6e-600c55f323e4" providerId="ADAL" clId="{B22D59CA-0951-46AA-BF6C-F4FA575C2723}" dt="2019-08-04T15:50:36.344" v="6622" actId="14100"/>
          <ac:spMkLst>
            <pc:docMk/>
            <pc:sldMk cId="49409778" sldId="271"/>
            <ac:spMk id="4" creationId="{B2674AE8-5340-487E-9AC2-AC3CE41D2916}"/>
          </ac:spMkLst>
        </pc:spChg>
        <pc:spChg chg="add del">
          <ac:chgData name="Mrs A BascombePrice" userId="188aa921-7d7d-4b84-bc6e-600c55f323e4" providerId="ADAL" clId="{B22D59CA-0951-46AA-BF6C-F4FA575C2723}" dt="2019-08-04T15:50:56.379" v="6624" actId="478"/>
          <ac:spMkLst>
            <pc:docMk/>
            <pc:sldMk cId="49409778" sldId="271"/>
            <ac:spMk id="6" creationId="{C2AF3654-3A51-4B8F-8066-96782C0FFF90}"/>
          </ac:spMkLst>
        </pc:spChg>
        <pc:spChg chg="add mod">
          <ac:chgData name="Mrs A BascombePrice" userId="188aa921-7d7d-4b84-bc6e-600c55f323e4" providerId="ADAL" clId="{B22D59CA-0951-46AA-BF6C-F4FA575C2723}" dt="2019-08-04T15:57:06.840" v="6850" actId="207"/>
          <ac:spMkLst>
            <pc:docMk/>
            <pc:sldMk cId="49409778" sldId="271"/>
            <ac:spMk id="7" creationId="{CDD5BA22-BFC4-4067-BEFA-643F727F63C3}"/>
          </ac:spMkLst>
        </pc:spChg>
        <pc:spChg chg="add mod">
          <ac:chgData name="Mrs A BascombePrice" userId="188aa921-7d7d-4b84-bc6e-600c55f323e4" providerId="ADAL" clId="{B22D59CA-0951-46AA-BF6C-F4FA575C2723}" dt="2019-08-04T15:58:33.071" v="6874" actId="33524"/>
          <ac:spMkLst>
            <pc:docMk/>
            <pc:sldMk cId="49409778" sldId="271"/>
            <ac:spMk id="8" creationId="{6AE66157-6F8B-467B-BFCD-E60169FA01CE}"/>
          </ac:spMkLst>
        </pc:spChg>
        <pc:graphicFrameChg chg="add mod modGraphic">
          <ac:chgData name="Mrs A BascombePrice" userId="188aa921-7d7d-4b84-bc6e-600c55f323e4" providerId="ADAL" clId="{B22D59CA-0951-46AA-BF6C-F4FA575C2723}" dt="2019-08-04T15:47:36.288" v="6616" actId="255"/>
          <ac:graphicFrameMkLst>
            <pc:docMk/>
            <pc:sldMk cId="49409778" sldId="271"/>
            <ac:graphicFrameMk id="3" creationId="{FA085355-F4BD-409D-821D-30FDCA839B98}"/>
          </ac:graphicFrameMkLst>
        </pc:graphicFrameChg>
        <pc:graphicFrameChg chg="add mod modGraphic">
          <ac:chgData name="Mrs A BascombePrice" userId="188aa921-7d7d-4b84-bc6e-600c55f323e4" providerId="ADAL" clId="{B22D59CA-0951-46AA-BF6C-F4FA575C2723}" dt="2019-08-04T15:53:55.783" v="6718" actId="14100"/>
          <ac:graphicFrameMkLst>
            <pc:docMk/>
            <pc:sldMk cId="49409778" sldId="271"/>
            <ac:graphicFrameMk id="5" creationId="{267C4668-766C-4FCD-85CE-179E528693E5}"/>
          </ac:graphicFrameMkLst>
        </pc:graphicFrameChg>
      </pc:sldChg>
      <pc:sldChg chg="addSp delSp modSp add">
        <pc:chgData name="Mrs A BascombePrice" userId="188aa921-7d7d-4b84-bc6e-600c55f323e4" providerId="ADAL" clId="{B22D59CA-0951-46AA-BF6C-F4FA575C2723}" dt="2019-08-04T16:18:52.398" v="7315" actId="20577"/>
        <pc:sldMkLst>
          <pc:docMk/>
          <pc:sldMk cId="1393578739" sldId="272"/>
        </pc:sldMkLst>
        <pc:spChg chg="add mod">
          <ac:chgData name="Mrs A BascombePrice" userId="188aa921-7d7d-4b84-bc6e-600c55f323e4" providerId="ADAL" clId="{B22D59CA-0951-46AA-BF6C-F4FA575C2723}" dt="2019-08-04T16:18:52.398" v="7315" actId="20577"/>
          <ac:spMkLst>
            <pc:docMk/>
            <pc:sldMk cId="1393578739" sldId="272"/>
            <ac:spMk id="2" creationId="{60CB8098-4F84-4663-B180-6B74F53B6649}"/>
          </ac:spMkLst>
        </pc:spChg>
        <pc:spChg chg="add mod">
          <ac:chgData name="Mrs A BascombePrice" userId="188aa921-7d7d-4b84-bc6e-600c55f323e4" providerId="ADAL" clId="{B22D59CA-0951-46AA-BF6C-F4FA575C2723}" dt="2019-08-04T16:05:54.749" v="7259" actId="1076"/>
          <ac:spMkLst>
            <pc:docMk/>
            <pc:sldMk cId="1393578739" sldId="272"/>
            <ac:spMk id="3" creationId="{CB7D1975-42E2-4639-96B6-8E2487AD13F1}"/>
          </ac:spMkLst>
        </pc:spChg>
        <pc:spChg chg="add mod">
          <ac:chgData name="Mrs A BascombePrice" userId="188aa921-7d7d-4b84-bc6e-600c55f323e4" providerId="ADAL" clId="{B22D59CA-0951-46AA-BF6C-F4FA575C2723}" dt="2019-08-04T16:06:00.293" v="7261" actId="14100"/>
          <ac:spMkLst>
            <pc:docMk/>
            <pc:sldMk cId="1393578739" sldId="272"/>
            <ac:spMk id="4" creationId="{9F83573F-C4BB-4A42-A0C9-157E71242A05}"/>
          </ac:spMkLst>
        </pc:spChg>
        <pc:spChg chg="add del">
          <ac:chgData name="Mrs A BascombePrice" userId="188aa921-7d7d-4b84-bc6e-600c55f323e4" providerId="ADAL" clId="{B22D59CA-0951-46AA-BF6C-F4FA575C2723}" dt="2019-08-04T16:03:03.312" v="7149" actId="478"/>
          <ac:spMkLst>
            <pc:docMk/>
            <pc:sldMk cId="1393578739" sldId="272"/>
            <ac:spMk id="6" creationId="{8C15CA64-B33C-4D98-B6A1-36C2550F13D4}"/>
          </ac:spMkLst>
        </pc:spChg>
        <pc:spChg chg="add mod">
          <ac:chgData name="Mrs A BascombePrice" userId="188aa921-7d7d-4b84-bc6e-600c55f323e4" providerId="ADAL" clId="{B22D59CA-0951-46AA-BF6C-F4FA575C2723}" dt="2019-08-04T16:06:05.788" v="7262" actId="14100"/>
          <ac:spMkLst>
            <pc:docMk/>
            <pc:sldMk cId="1393578739" sldId="272"/>
            <ac:spMk id="7" creationId="{3460B815-0A25-4B3A-8722-F99881619D79}"/>
          </ac:spMkLst>
        </pc:spChg>
        <pc:graphicFrameChg chg="add mod modGraphic">
          <ac:chgData name="Mrs A BascombePrice" userId="188aa921-7d7d-4b84-bc6e-600c55f323e4" providerId="ADAL" clId="{B22D59CA-0951-46AA-BF6C-F4FA575C2723}" dt="2019-08-04T16:06:53.823" v="7289" actId="122"/>
          <ac:graphicFrameMkLst>
            <pc:docMk/>
            <pc:sldMk cId="1393578739" sldId="272"/>
            <ac:graphicFrameMk id="5" creationId="{15DBCCBA-F0C3-45EB-8B81-4FDF25C40DCC}"/>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6DF0F-1A81-4636-84BE-80F4767211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6E52B0E-ADBD-4229-AD4D-C2B2728AB3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00B491-0BBF-4931-A650-25D1C84E3A2B}"/>
              </a:ext>
            </a:extLst>
          </p:cNvPr>
          <p:cNvSpPr>
            <a:spLocks noGrp="1"/>
          </p:cNvSpPr>
          <p:nvPr>
            <p:ph type="dt" sz="half" idx="10"/>
          </p:nvPr>
        </p:nvSpPr>
        <p:spPr/>
        <p:txBody>
          <a:bodyPr/>
          <a:lstStyle/>
          <a:p>
            <a:fld id="{0609C1B2-96EB-49DD-8DF8-B528AE8D57AE}" type="datetimeFigureOut">
              <a:rPr lang="en-GB" smtClean="0"/>
              <a:t>04/08/2019</a:t>
            </a:fld>
            <a:endParaRPr lang="en-GB"/>
          </a:p>
        </p:txBody>
      </p:sp>
      <p:sp>
        <p:nvSpPr>
          <p:cNvPr id="5" name="Footer Placeholder 4">
            <a:extLst>
              <a:ext uri="{FF2B5EF4-FFF2-40B4-BE49-F238E27FC236}">
                <a16:creationId xmlns:a16="http://schemas.microsoft.com/office/drawing/2014/main" id="{0AA77F81-B627-4CC6-B186-128629C077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BEA67C-8057-4322-890A-870E057422D5}"/>
              </a:ext>
            </a:extLst>
          </p:cNvPr>
          <p:cNvSpPr>
            <a:spLocks noGrp="1"/>
          </p:cNvSpPr>
          <p:nvPr>
            <p:ph type="sldNum" sz="quarter" idx="12"/>
          </p:nvPr>
        </p:nvSpPr>
        <p:spPr/>
        <p:txBody>
          <a:bodyPr/>
          <a:lstStyle/>
          <a:p>
            <a:fld id="{512F0FE2-F2C2-4BF8-8BA1-5237314007DA}" type="slidenum">
              <a:rPr lang="en-GB" smtClean="0"/>
              <a:t>‹#›</a:t>
            </a:fld>
            <a:endParaRPr lang="en-GB"/>
          </a:p>
        </p:txBody>
      </p:sp>
    </p:spTree>
    <p:extLst>
      <p:ext uri="{BB962C8B-B14F-4D97-AF65-F5344CB8AC3E}">
        <p14:creationId xmlns:p14="http://schemas.microsoft.com/office/powerpoint/2010/main" val="369263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B5F0B-051E-4FD8-A613-85443567BA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7B9310-3CEB-48F8-88FF-E9F719667B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399F42-47A1-463B-9DC9-3C61D7B75501}"/>
              </a:ext>
            </a:extLst>
          </p:cNvPr>
          <p:cNvSpPr>
            <a:spLocks noGrp="1"/>
          </p:cNvSpPr>
          <p:nvPr>
            <p:ph type="dt" sz="half" idx="10"/>
          </p:nvPr>
        </p:nvSpPr>
        <p:spPr/>
        <p:txBody>
          <a:bodyPr/>
          <a:lstStyle/>
          <a:p>
            <a:fld id="{0609C1B2-96EB-49DD-8DF8-B528AE8D57AE}" type="datetimeFigureOut">
              <a:rPr lang="en-GB" smtClean="0"/>
              <a:t>04/08/2019</a:t>
            </a:fld>
            <a:endParaRPr lang="en-GB"/>
          </a:p>
        </p:txBody>
      </p:sp>
      <p:sp>
        <p:nvSpPr>
          <p:cNvPr id="5" name="Footer Placeholder 4">
            <a:extLst>
              <a:ext uri="{FF2B5EF4-FFF2-40B4-BE49-F238E27FC236}">
                <a16:creationId xmlns:a16="http://schemas.microsoft.com/office/drawing/2014/main" id="{162408E9-E611-4DC8-9DCA-2CF100C2F0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B5D5D9-847D-4203-BB2C-916ABA6667B1}"/>
              </a:ext>
            </a:extLst>
          </p:cNvPr>
          <p:cNvSpPr>
            <a:spLocks noGrp="1"/>
          </p:cNvSpPr>
          <p:nvPr>
            <p:ph type="sldNum" sz="quarter" idx="12"/>
          </p:nvPr>
        </p:nvSpPr>
        <p:spPr/>
        <p:txBody>
          <a:bodyPr/>
          <a:lstStyle/>
          <a:p>
            <a:fld id="{512F0FE2-F2C2-4BF8-8BA1-5237314007DA}" type="slidenum">
              <a:rPr lang="en-GB" smtClean="0"/>
              <a:t>‹#›</a:t>
            </a:fld>
            <a:endParaRPr lang="en-GB"/>
          </a:p>
        </p:txBody>
      </p:sp>
    </p:spTree>
    <p:extLst>
      <p:ext uri="{BB962C8B-B14F-4D97-AF65-F5344CB8AC3E}">
        <p14:creationId xmlns:p14="http://schemas.microsoft.com/office/powerpoint/2010/main" val="2598895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83799C-2CD1-4F1B-B899-4F48888D72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764E5A-4043-49D5-9790-13B42E9010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C8A352-64EF-4230-830E-8A5FB5687F4C}"/>
              </a:ext>
            </a:extLst>
          </p:cNvPr>
          <p:cNvSpPr>
            <a:spLocks noGrp="1"/>
          </p:cNvSpPr>
          <p:nvPr>
            <p:ph type="dt" sz="half" idx="10"/>
          </p:nvPr>
        </p:nvSpPr>
        <p:spPr/>
        <p:txBody>
          <a:bodyPr/>
          <a:lstStyle/>
          <a:p>
            <a:fld id="{0609C1B2-96EB-49DD-8DF8-B528AE8D57AE}" type="datetimeFigureOut">
              <a:rPr lang="en-GB" smtClean="0"/>
              <a:t>04/08/2019</a:t>
            </a:fld>
            <a:endParaRPr lang="en-GB"/>
          </a:p>
        </p:txBody>
      </p:sp>
      <p:sp>
        <p:nvSpPr>
          <p:cNvPr id="5" name="Footer Placeholder 4">
            <a:extLst>
              <a:ext uri="{FF2B5EF4-FFF2-40B4-BE49-F238E27FC236}">
                <a16:creationId xmlns:a16="http://schemas.microsoft.com/office/drawing/2014/main" id="{069A9544-DCA8-452B-AA42-A48F154307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B95706-EB24-41E2-B1D5-BB2DBBFDA6A4}"/>
              </a:ext>
            </a:extLst>
          </p:cNvPr>
          <p:cNvSpPr>
            <a:spLocks noGrp="1"/>
          </p:cNvSpPr>
          <p:nvPr>
            <p:ph type="sldNum" sz="quarter" idx="12"/>
          </p:nvPr>
        </p:nvSpPr>
        <p:spPr/>
        <p:txBody>
          <a:bodyPr/>
          <a:lstStyle/>
          <a:p>
            <a:fld id="{512F0FE2-F2C2-4BF8-8BA1-5237314007DA}" type="slidenum">
              <a:rPr lang="en-GB" smtClean="0"/>
              <a:t>‹#›</a:t>
            </a:fld>
            <a:endParaRPr lang="en-GB"/>
          </a:p>
        </p:txBody>
      </p:sp>
    </p:spTree>
    <p:extLst>
      <p:ext uri="{BB962C8B-B14F-4D97-AF65-F5344CB8AC3E}">
        <p14:creationId xmlns:p14="http://schemas.microsoft.com/office/powerpoint/2010/main" val="2507308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4165-F3AE-4243-999E-0772E5FCB8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F52D97-4CEF-4FA0-ABE8-CE7CCE62B9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11B703-7512-4ECB-818D-8A4E8B8D06C2}"/>
              </a:ext>
            </a:extLst>
          </p:cNvPr>
          <p:cNvSpPr>
            <a:spLocks noGrp="1"/>
          </p:cNvSpPr>
          <p:nvPr>
            <p:ph type="dt" sz="half" idx="10"/>
          </p:nvPr>
        </p:nvSpPr>
        <p:spPr/>
        <p:txBody>
          <a:bodyPr/>
          <a:lstStyle/>
          <a:p>
            <a:fld id="{0609C1B2-96EB-49DD-8DF8-B528AE8D57AE}" type="datetimeFigureOut">
              <a:rPr lang="en-GB" smtClean="0"/>
              <a:t>04/08/2019</a:t>
            </a:fld>
            <a:endParaRPr lang="en-GB"/>
          </a:p>
        </p:txBody>
      </p:sp>
      <p:sp>
        <p:nvSpPr>
          <p:cNvPr id="5" name="Footer Placeholder 4">
            <a:extLst>
              <a:ext uri="{FF2B5EF4-FFF2-40B4-BE49-F238E27FC236}">
                <a16:creationId xmlns:a16="http://schemas.microsoft.com/office/drawing/2014/main" id="{F9D9FA54-C57F-4E98-AA6E-573AA5738E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E4E4BB-6653-44BC-A932-126037BCD261}"/>
              </a:ext>
            </a:extLst>
          </p:cNvPr>
          <p:cNvSpPr>
            <a:spLocks noGrp="1"/>
          </p:cNvSpPr>
          <p:nvPr>
            <p:ph type="sldNum" sz="quarter" idx="12"/>
          </p:nvPr>
        </p:nvSpPr>
        <p:spPr/>
        <p:txBody>
          <a:bodyPr/>
          <a:lstStyle/>
          <a:p>
            <a:fld id="{512F0FE2-F2C2-4BF8-8BA1-5237314007DA}" type="slidenum">
              <a:rPr lang="en-GB" smtClean="0"/>
              <a:t>‹#›</a:t>
            </a:fld>
            <a:endParaRPr lang="en-GB"/>
          </a:p>
        </p:txBody>
      </p:sp>
    </p:spTree>
    <p:extLst>
      <p:ext uri="{BB962C8B-B14F-4D97-AF65-F5344CB8AC3E}">
        <p14:creationId xmlns:p14="http://schemas.microsoft.com/office/powerpoint/2010/main" val="1145010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50C3-DA67-4F95-8A0F-02DE18CECD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903456-B4A2-4FB6-AC2C-E93908FDB7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033334-9EB8-49E1-A689-A8F94A7887B6}"/>
              </a:ext>
            </a:extLst>
          </p:cNvPr>
          <p:cNvSpPr>
            <a:spLocks noGrp="1"/>
          </p:cNvSpPr>
          <p:nvPr>
            <p:ph type="dt" sz="half" idx="10"/>
          </p:nvPr>
        </p:nvSpPr>
        <p:spPr/>
        <p:txBody>
          <a:bodyPr/>
          <a:lstStyle/>
          <a:p>
            <a:fld id="{0609C1B2-96EB-49DD-8DF8-B528AE8D57AE}" type="datetimeFigureOut">
              <a:rPr lang="en-GB" smtClean="0"/>
              <a:t>04/08/2019</a:t>
            </a:fld>
            <a:endParaRPr lang="en-GB"/>
          </a:p>
        </p:txBody>
      </p:sp>
      <p:sp>
        <p:nvSpPr>
          <p:cNvPr id="5" name="Footer Placeholder 4">
            <a:extLst>
              <a:ext uri="{FF2B5EF4-FFF2-40B4-BE49-F238E27FC236}">
                <a16:creationId xmlns:a16="http://schemas.microsoft.com/office/drawing/2014/main" id="{189A549C-5CA1-4074-BC1D-7483F5F97C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E5D43D-F57A-4B56-BA03-A2AF3E84C65A}"/>
              </a:ext>
            </a:extLst>
          </p:cNvPr>
          <p:cNvSpPr>
            <a:spLocks noGrp="1"/>
          </p:cNvSpPr>
          <p:nvPr>
            <p:ph type="sldNum" sz="quarter" idx="12"/>
          </p:nvPr>
        </p:nvSpPr>
        <p:spPr/>
        <p:txBody>
          <a:bodyPr/>
          <a:lstStyle/>
          <a:p>
            <a:fld id="{512F0FE2-F2C2-4BF8-8BA1-5237314007DA}" type="slidenum">
              <a:rPr lang="en-GB" smtClean="0"/>
              <a:t>‹#›</a:t>
            </a:fld>
            <a:endParaRPr lang="en-GB"/>
          </a:p>
        </p:txBody>
      </p:sp>
    </p:spTree>
    <p:extLst>
      <p:ext uri="{BB962C8B-B14F-4D97-AF65-F5344CB8AC3E}">
        <p14:creationId xmlns:p14="http://schemas.microsoft.com/office/powerpoint/2010/main" val="181732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03210-A258-44A6-93D8-7A45C2904B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96CA06-4892-4FEC-9690-065DE9F86A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054DC3-6B16-4A3D-A9F5-7EF39A4598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9C19EB-3C44-4E89-A7E5-FCE407BEF565}"/>
              </a:ext>
            </a:extLst>
          </p:cNvPr>
          <p:cNvSpPr>
            <a:spLocks noGrp="1"/>
          </p:cNvSpPr>
          <p:nvPr>
            <p:ph type="dt" sz="half" idx="10"/>
          </p:nvPr>
        </p:nvSpPr>
        <p:spPr/>
        <p:txBody>
          <a:bodyPr/>
          <a:lstStyle/>
          <a:p>
            <a:fld id="{0609C1B2-96EB-49DD-8DF8-B528AE8D57AE}" type="datetimeFigureOut">
              <a:rPr lang="en-GB" smtClean="0"/>
              <a:t>04/08/2019</a:t>
            </a:fld>
            <a:endParaRPr lang="en-GB"/>
          </a:p>
        </p:txBody>
      </p:sp>
      <p:sp>
        <p:nvSpPr>
          <p:cNvPr id="6" name="Footer Placeholder 5">
            <a:extLst>
              <a:ext uri="{FF2B5EF4-FFF2-40B4-BE49-F238E27FC236}">
                <a16:creationId xmlns:a16="http://schemas.microsoft.com/office/drawing/2014/main" id="{C4D4F7E6-D3AB-4807-870A-850C70661F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827B85-E4FF-4BB9-8DDE-4C4CB672A751}"/>
              </a:ext>
            </a:extLst>
          </p:cNvPr>
          <p:cNvSpPr>
            <a:spLocks noGrp="1"/>
          </p:cNvSpPr>
          <p:nvPr>
            <p:ph type="sldNum" sz="quarter" idx="12"/>
          </p:nvPr>
        </p:nvSpPr>
        <p:spPr/>
        <p:txBody>
          <a:bodyPr/>
          <a:lstStyle/>
          <a:p>
            <a:fld id="{512F0FE2-F2C2-4BF8-8BA1-5237314007DA}" type="slidenum">
              <a:rPr lang="en-GB" smtClean="0"/>
              <a:t>‹#›</a:t>
            </a:fld>
            <a:endParaRPr lang="en-GB"/>
          </a:p>
        </p:txBody>
      </p:sp>
    </p:spTree>
    <p:extLst>
      <p:ext uri="{BB962C8B-B14F-4D97-AF65-F5344CB8AC3E}">
        <p14:creationId xmlns:p14="http://schemas.microsoft.com/office/powerpoint/2010/main" val="245098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DF90C-FDA9-4AC3-8A6D-E0534F81618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926055-8E5B-4482-BFB0-FC9420BEEC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F02479-CF5C-48F7-8367-904CC8F81A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BE74D5-D55C-4ABE-A71A-4C31FCD0DC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2B0336-9FF0-4062-98D2-1C28ACC6C2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E7CE22-5281-4CEE-8398-9AAE6A712831}"/>
              </a:ext>
            </a:extLst>
          </p:cNvPr>
          <p:cNvSpPr>
            <a:spLocks noGrp="1"/>
          </p:cNvSpPr>
          <p:nvPr>
            <p:ph type="dt" sz="half" idx="10"/>
          </p:nvPr>
        </p:nvSpPr>
        <p:spPr/>
        <p:txBody>
          <a:bodyPr/>
          <a:lstStyle/>
          <a:p>
            <a:fld id="{0609C1B2-96EB-49DD-8DF8-B528AE8D57AE}" type="datetimeFigureOut">
              <a:rPr lang="en-GB" smtClean="0"/>
              <a:t>04/08/2019</a:t>
            </a:fld>
            <a:endParaRPr lang="en-GB"/>
          </a:p>
        </p:txBody>
      </p:sp>
      <p:sp>
        <p:nvSpPr>
          <p:cNvPr id="8" name="Footer Placeholder 7">
            <a:extLst>
              <a:ext uri="{FF2B5EF4-FFF2-40B4-BE49-F238E27FC236}">
                <a16:creationId xmlns:a16="http://schemas.microsoft.com/office/drawing/2014/main" id="{2EBBC729-89C3-4AA5-B351-CA1F903258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1C4822-D369-466B-A868-E994BF2745BE}"/>
              </a:ext>
            </a:extLst>
          </p:cNvPr>
          <p:cNvSpPr>
            <a:spLocks noGrp="1"/>
          </p:cNvSpPr>
          <p:nvPr>
            <p:ph type="sldNum" sz="quarter" idx="12"/>
          </p:nvPr>
        </p:nvSpPr>
        <p:spPr/>
        <p:txBody>
          <a:bodyPr/>
          <a:lstStyle/>
          <a:p>
            <a:fld id="{512F0FE2-F2C2-4BF8-8BA1-5237314007DA}" type="slidenum">
              <a:rPr lang="en-GB" smtClean="0"/>
              <a:t>‹#›</a:t>
            </a:fld>
            <a:endParaRPr lang="en-GB"/>
          </a:p>
        </p:txBody>
      </p:sp>
    </p:spTree>
    <p:extLst>
      <p:ext uri="{BB962C8B-B14F-4D97-AF65-F5344CB8AC3E}">
        <p14:creationId xmlns:p14="http://schemas.microsoft.com/office/powerpoint/2010/main" val="1387972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CF4C3-3CAE-4798-9846-95C232D20B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28C70BC-99C8-4B13-82B3-02C8D2A59522}"/>
              </a:ext>
            </a:extLst>
          </p:cNvPr>
          <p:cNvSpPr>
            <a:spLocks noGrp="1"/>
          </p:cNvSpPr>
          <p:nvPr>
            <p:ph type="dt" sz="half" idx="10"/>
          </p:nvPr>
        </p:nvSpPr>
        <p:spPr/>
        <p:txBody>
          <a:bodyPr/>
          <a:lstStyle/>
          <a:p>
            <a:fld id="{0609C1B2-96EB-49DD-8DF8-B528AE8D57AE}" type="datetimeFigureOut">
              <a:rPr lang="en-GB" smtClean="0"/>
              <a:t>04/08/2019</a:t>
            </a:fld>
            <a:endParaRPr lang="en-GB"/>
          </a:p>
        </p:txBody>
      </p:sp>
      <p:sp>
        <p:nvSpPr>
          <p:cNvPr id="4" name="Footer Placeholder 3">
            <a:extLst>
              <a:ext uri="{FF2B5EF4-FFF2-40B4-BE49-F238E27FC236}">
                <a16:creationId xmlns:a16="http://schemas.microsoft.com/office/drawing/2014/main" id="{1302B2B3-CAB9-40B0-8218-BA7651A244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AF70EF-C7D0-4D7B-A2C3-C3199783A20E}"/>
              </a:ext>
            </a:extLst>
          </p:cNvPr>
          <p:cNvSpPr>
            <a:spLocks noGrp="1"/>
          </p:cNvSpPr>
          <p:nvPr>
            <p:ph type="sldNum" sz="quarter" idx="12"/>
          </p:nvPr>
        </p:nvSpPr>
        <p:spPr/>
        <p:txBody>
          <a:bodyPr/>
          <a:lstStyle/>
          <a:p>
            <a:fld id="{512F0FE2-F2C2-4BF8-8BA1-5237314007DA}" type="slidenum">
              <a:rPr lang="en-GB" smtClean="0"/>
              <a:t>‹#›</a:t>
            </a:fld>
            <a:endParaRPr lang="en-GB"/>
          </a:p>
        </p:txBody>
      </p:sp>
    </p:spTree>
    <p:extLst>
      <p:ext uri="{BB962C8B-B14F-4D97-AF65-F5344CB8AC3E}">
        <p14:creationId xmlns:p14="http://schemas.microsoft.com/office/powerpoint/2010/main" val="70297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7BC23D-2265-43C2-B6C0-F335DC040ACA}"/>
              </a:ext>
            </a:extLst>
          </p:cNvPr>
          <p:cNvSpPr>
            <a:spLocks noGrp="1"/>
          </p:cNvSpPr>
          <p:nvPr>
            <p:ph type="dt" sz="half" idx="10"/>
          </p:nvPr>
        </p:nvSpPr>
        <p:spPr/>
        <p:txBody>
          <a:bodyPr/>
          <a:lstStyle/>
          <a:p>
            <a:fld id="{0609C1B2-96EB-49DD-8DF8-B528AE8D57AE}" type="datetimeFigureOut">
              <a:rPr lang="en-GB" smtClean="0"/>
              <a:t>04/08/2019</a:t>
            </a:fld>
            <a:endParaRPr lang="en-GB"/>
          </a:p>
        </p:txBody>
      </p:sp>
      <p:sp>
        <p:nvSpPr>
          <p:cNvPr id="3" name="Footer Placeholder 2">
            <a:extLst>
              <a:ext uri="{FF2B5EF4-FFF2-40B4-BE49-F238E27FC236}">
                <a16:creationId xmlns:a16="http://schemas.microsoft.com/office/drawing/2014/main" id="{3026AEBA-3F10-4E38-A646-33FF02AC145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4DABCC-61EB-4749-B3A4-625785A5FE85}"/>
              </a:ext>
            </a:extLst>
          </p:cNvPr>
          <p:cNvSpPr>
            <a:spLocks noGrp="1"/>
          </p:cNvSpPr>
          <p:nvPr>
            <p:ph type="sldNum" sz="quarter" idx="12"/>
          </p:nvPr>
        </p:nvSpPr>
        <p:spPr/>
        <p:txBody>
          <a:bodyPr/>
          <a:lstStyle/>
          <a:p>
            <a:fld id="{512F0FE2-F2C2-4BF8-8BA1-5237314007DA}" type="slidenum">
              <a:rPr lang="en-GB" smtClean="0"/>
              <a:t>‹#›</a:t>
            </a:fld>
            <a:endParaRPr lang="en-GB"/>
          </a:p>
        </p:txBody>
      </p:sp>
    </p:spTree>
    <p:extLst>
      <p:ext uri="{BB962C8B-B14F-4D97-AF65-F5344CB8AC3E}">
        <p14:creationId xmlns:p14="http://schemas.microsoft.com/office/powerpoint/2010/main" val="289973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CE1EE-3096-4AFA-BF78-03EEE06009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81D578-BD82-48DD-A2C5-978CE41DAE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127164-E955-4E73-81AE-EBF32C291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3AF89A-0951-43C2-9E76-DFC09E75D736}"/>
              </a:ext>
            </a:extLst>
          </p:cNvPr>
          <p:cNvSpPr>
            <a:spLocks noGrp="1"/>
          </p:cNvSpPr>
          <p:nvPr>
            <p:ph type="dt" sz="half" idx="10"/>
          </p:nvPr>
        </p:nvSpPr>
        <p:spPr/>
        <p:txBody>
          <a:bodyPr/>
          <a:lstStyle/>
          <a:p>
            <a:fld id="{0609C1B2-96EB-49DD-8DF8-B528AE8D57AE}" type="datetimeFigureOut">
              <a:rPr lang="en-GB" smtClean="0"/>
              <a:t>04/08/2019</a:t>
            </a:fld>
            <a:endParaRPr lang="en-GB"/>
          </a:p>
        </p:txBody>
      </p:sp>
      <p:sp>
        <p:nvSpPr>
          <p:cNvPr id="6" name="Footer Placeholder 5">
            <a:extLst>
              <a:ext uri="{FF2B5EF4-FFF2-40B4-BE49-F238E27FC236}">
                <a16:creationId xmlns:a16="http://schemas.microsoft.com/office/drawing/2014/main" id="{B3097836-4FEA-4B5D-BA1B-5C40D5312D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339C60-E5AB-46E3-821F-47F31366D7D9}"/>
              </a:ext>
            </a:extLst>
          </p:cNvPr>
          <p:cNvSpPr>
            <a:spLocks noGrp="1"/>
          </p:cNvSpPr>
          <p:nvPr>
            <p:ph type="sldNum" sz="quarter" idx="12"/>
          </p:nvPr>
        </p:nvSpPr>
        <p:spPr/>
        <p:txBody>
          <a:bodyPr/>
          <a:lstStyle/>
          <a:p>
            <a:fld id="{512F0FE2-F2C2-4BF8-8BA1-5237314007DA}" type="slidenum">
              <a:rPr lang="en-GB" smtClean="0"/>
              <a:t>‹#›</a:t>
            </a:fld>
            <a:endParaRPr lang="en-GB"/>
          </a:p>
        </p:txBody>
      </p:sp>
    </p:spTree>
    <p:extLst>
      <p:ext uri="{BB962C8B-B14F-4D97-AF65-F5344CB8AC3E}">
        <p14:creationId xmlns:p14="http://schemas.microsoft.com/office/powerpoint/2010/main" val="1964389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06993-4ADE-4EE6-91A0-D25DF9AB01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1B516E-8587-43BE-952A-0E84A895FB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848E102-4B33-469D-8D7C-BE66C89E48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4EEEB8-8366-4B5F-ABEB-DFDC7B68C079}"/>
              </a:ext>
            </a:extLst>
          </p:cNvPr>
          <p:cNvSpPr>
            <a:spLocks noGrp="1"/>
          </p:cNvSpPr>
          <p:nvPr>
            <p:ph type="dt" sz="half" idx="10"/>
          </p:nvPr>
        </p:nvSpPr>
        <p:spPr/>
        <p:txBody>
          <a:bodyPr/>
          <a:lstStyle/>
          <a:p>
            <a:fld id="{0609C1B2-96EB-49DD-8DF8-B528AE8D57AE}" type="datetimeFigureOut">
              <a:rPr lang="en-GB" smtClean="0"/>
              <a:t>04/08/2019</a:t>
            </a:fld>
            <a:endParaRPr lang="en-GB"/>
          </a:p>
        </p:txBody>
      </p:sp>
      <p:sp>
        <p:nvSpPr>
          <p:cNvPr id="6" name="Footer Placeholder 5">
            <a:extLst>
              <a:ext uri="{FF2B5EF4-FFF2-40B4-BE49-F238E27FC236}">
                <a16:creationId xmlns:a16="http://schemas.microsoft.com/office/drawing/2014/main" id="{A6984498-1F03-4462-8A71-310820A4EE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43804A-C2F4-4238-9BC8-B20AF57E7C20}"/>
              </a:ext>
            </a:extLst>
          </p:cNvPr>
          <p:cNvSpPr>
            <a:spLocks noGrp="1"/>
          </p:cNvSpPr>
          <p:nvPr>
            <p:ph type="sldNum" sz="quarter" idx="12"/>
          </p:nvPr>
        </p:nvSpPr>
        <p:spPr/>
        <p:txBody>
          <a:bodyPr/>
          <a:lstStyle/>
          <a:p>
            <a:fld id="{512F0FE2-F2C2-4BF8-8BA1-5237314007DA}" type="slidenum">
              <a:rPr lang="en-GB" smtClean="0"/>
              <a:t>‹#›</a:t>
            </a:fld>
            <a:endParaRPr lang="en-GB"/>
          </a:p>
        </p:txBody>
      </p:sp>
    </p:spTree>
    <p:extLst>
      <p:ext uri="{BB962C8B-B14F-4D97-AF65-F5344CB8AC3E}">
        <p14:creationId xmlns:p14="http://schemas.microsoft.com/office/powerpoint/2010/main" val="200283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81F99-B312-47FC-AD77-48645338EB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A1109A-0998-4655-9F70-6C75B625D5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156E1F-B824-4556-8653-BA5EF0FB2F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9C1B2-96EB-49DD-8DF8-B528AE8D57AE}" type="datetimeFigureOut">
              <a:rPr lang="en-GB" smtClean="0"/>
              <a:t>04/08/2019</a:t>
            </a:fld>
            <a:endParaRPr lang="en-GB"/>
          </a:p>
        </p:txBody>
      </p:sp>
      <p:sp>
        <p:nvSpPr>
          <p:cNvPr id="5" name="Footer Placeholder 4">
            <a:extLst>
              <a:ext uri="{FF2B5EF4-FFF2-40B4-BE49-F238E27FC236}">
                <a16:creationId xmlns:a16="http://schemas.microsoft.com/office/drawing/2014/main" id="{0494C24E-0583-4355-A139-DAEA2984C8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F74E2D2-B126-4A8C-A183-B801CFAB42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F0FE2-F2C2-4BF8-8BA1-5237314007DA}" type="slidenum">
              <a:rPr lang="en-GB" smtClean="0"/>
              <a:t>‹#›</a:t>
            </a:fld>
            <a:endParaRPr lang="en-GB"/>
          </a:p>
        </p:txBody>
      </p:sp>
    </p:spTree>
    <p:extLst>
      <p:ext uri="{BB962C8B-B14F-4D97-AF65-F5344CB8AC3E}">
        <p14:creationId xmlns:p14="http://schemas.microsoft.com/office/powerpoint/2010/main" val="1281794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tmp"/></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54F16DA5-7BE4-40CA-8C4D-80399A64A4F4}"/>
              </a:ext>
            </a:extLst>
          </p:cNvPr>
          <p:cNvSpPr>
            <a:spLocks noChangeArrowheads="1"/>
          </p:cNvSpPr>
          <p:nvPr/>
        </p:nvSpPr>
        <p:spPr bwMode="auto">
          <a:xfrm>
            <a:off x="118155" y="-2232"/>
            <a:ext cx="120738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Component 3 Learning Aim A Modern Technologies - A1 Modern Technologies</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200" b="1" dirty="0">
                <a:latin typeface="Comic Sans MS" panose="030F0702030302020204" pitchFamily="66" charset="0"/>
                <a:cs typeface="Times New Roman" panose="02020603050405020304" pitchFamily="18" charset="0"/>
              </a:rPr>
              <a:t>Communication Technologies - Setting up Ad Hoc Networks</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graphicFrame>
        <p:nvGraphicFramePr>
          <p:cNvPr id="11" name="Table 10">
            <a:extLst>
              <a:ext uri="{FF2B5EF4-FFF2-40B4-BE49-F238E27FC236}">
                <a16:creationId xmlns:a16="http://schemas.microsoft.com/office/drawing/2014/main" id="{2813FC47-C8A0-4526-8580-7B9520FBD0E8}"/>
              </a:ext>
            </a:extLst>
          </p:cNvPr>
          <p:cNvGraphicFramePr>
            <a:graphicFrameLocks noGrp="1"/>
          </p:cNvGraphicFramePr>
          <p:nvPr>
            <p:extLst>
              <p:ext uri="{D42A27DB-BD31-4B8C-83A1-F6EECF244321}">
                <p14:modId xmlns:p14="http://schemas.microsoft.com/office/powerpoint/2010/main" val="4213705100"/>
              </p:ext>
            </p:extLst>
          </p:nvPr>
        </p:nvGraphicFramePr>
        <p:xfrm>
          <a:off x="595086" y="478324"/>
          <a:ext cx="11001828" cy="3245580"/>
        </p:xfrm>
        <a:graphic>
          <a:graphicData uri="http://schemas.openxmlformats.org/drawingml/2006/table">
            <a:tbl>
              <a:tblPr firstRow="1" firstCol="1" bandRow="1"/>
              <a:tblGrid>
                <a:gridCol w="2046514">
                  <a:extLst>
                    <a:ext uri="{9D8B030D-6E8A-4147-A177-3AD203B41FA5}">
                      <a16:colId xmlns:a16="http://schemas.microsoft.com/office/drawing/2014/main" val="757574045"/>
                    </a:ext>
                  </a:extLst>
                </a:gridCol>
                <a:gridCol w="8955314">
                  <a:extLst>
                    <a:ext uri="{9D8B030D-6E8A-4147-A177-3AD203B41FA5}">
                      <a16:colId xmlns:a16="http://schemas.microsoft.com/office/drawing/2014/main" val="1795657250"/>
                    </a:ext>
                  </a:extLst>
                </a:gridCol>
              </a:tblGrid>
              <a:tr h="49006">
                <a:tc gridSpan="2">
                  <a:txBody>
                    <a:bodyPr/>
                    <a:lstStyle/>
                    <a:p>
                      <a:pPr marL="142875" algn="ctr" fontAlgn="base">
                        <a:spcAft>
                          <a:spcPts val="0"/>
                        </a:spcAft>
                      </a:pPr>
                      <a:r>
                        <a:rPr lang="en-GB" sz="1200" b="1">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Key Vocabulary</a:t>
                      </a:r>
                      <a:endParaRPr lang="en-GB" sz="12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extLst>
                  <a:ext uri="{0D108BD9-81ED-4DB2-BD59-A6C34878D82A}">
                    <a16:rowId xmlns:a16="http://schemas.microsoft.com/office/drawing/2014/main" val="2372872772"/>
                  </a:ext>
                </a:extLst>
              </a:tr>
              <a:tr h="240103">
                <a:tc>
                  <a:txBody>
                    <a:bodyPr/>
                    <a:lstStyle/>
                    <a:p>
                      <a:pPr marL="142875" algn="l" fontAlgn="base">
                        <a:spcAft>
                          <a:spcPts val="0"/>
                        </a:spcAft>
                      </a:pPr>
                      <a:r>
                        <a:rPr lang="en-GB" sz="1200" b="1" dirty="0">
                          <a:effectLst/>
                          <a:latin typeface="Comic Sans MS" panose="030F0702030302020204" pitchFamily="66" charset="0"/>
                          <a:ea typeface="Times New Roman" panose="02020603050405020304" pitchFamily="18" charset="0"/>
                          <a:cs typeface="Arial" panose="020B0604020202020204" pitchFamily="34" charset="0"/>
                        </a:rPr>
                        <a:t>Bluetooth</a:t>
                      </a:r>
                      <a:r>
                        <a:rPr lang="en-GB" sz="1200" dirty="0">
                          <a:effectLst/>
                          <a:latin typeface="Comic Sans MS" panose="030F0702030302020204" pitchFamily="66" charset="0"/>
                          <a:ea typeface="Times New Roman" panose="02020603050405020304" pitchFamily="18" charset="0"/>
                          <a:cs typeface="Arial" panose="020B0604020202020204" pitchFamily="34" charset="0"/>
                        </a:rPr>
                        <a:t> </a:t>
                      </a:r>
                      <a:r>
                        <a:rPr lang="en-GB" sz="12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12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en-GB" sz="12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dirty="0">
                          <a:effectLst/>
                          <a:latin typeface="Comic Sans MS" panose="030F0702030302020204" pitchFamily="66" charset="0"/>
                          <a:ea typeface="Times New Roman" panose="02020603050405020304" pitchFamily="18" charset="0"/>
                          <a:cs typeface="Arial" panose="020B0604020202020204" pitchFamily="34" charset="0"/>
                        </a:rPr>
                        <a:t>A short range technology (10 metres or less) that can connect multiple devices. </a:t>
                      </a:r>
                      <a:r>
                        <a:rPr lang="en-GB" sz="1200" dirty="0">
                          <a:effectLst/>
                          <a:latin typeface="Comic Sans MS" panose="030F0702030302020204" pitchFamily="66" charset="0"/>
                          <a:ea typeface="Times New Roman" panose="02020603050405020304" pitchFamily="18" charset="0"/>
                          <a:cs typeface="Times New Roman" panose="02020603050405020304" pitchFamily="18" charset="0"/>
                        </a:rPr>
                        <a:t>e.g. mobile phones &amp; speakers</a:t>
                      </a:r>
                      <a:endParaRPr lang="en-GB" sz="1200" dirty="0">
                        <a:latin typeface="Comic Sans MS" panose="030F0702030302020204" pitchFamily="66" charset="0"/>
                      </a:endParaRPr>
                    </a:p>
                  </a:txBody>
                  <a:tcPr marL="38621" marR="38621" marT="19311" marB="19311">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458579108"/>
                  </a:ext>
                </a:extLst>
              </a:tr>
              <a:tr h="264941">
                <a:tc>
                  <a:txBody>
                    <a:bodyPr/>
                    <a:lstStyle/>
                    <a:p>
                      <a:pPr marL="142875" algn="l" fontAlgn="base">
                        <a:spcAft>
                          <a:spcPts val="0"/>
                        </a:spcAft>
                      </a:pPr>
                      <a:r>
                        <a:rPr lang="en-GB" sz="1200" b="1" dirty="0">
                          <a:effectLst/>
                          <a:latin typeface="Comic Sans MS" panose="030F0702030302020204" pitchFamily="66" charset="0"/>
                          <a:ea typeface="Times New Roman" panose="02020603050405020304" pitchFamily="18" charset="0"/>
                          <a:cs typeface="Arial" panose="020B0604020202020204" pitchFamily="34" charset="0"/>
                        </a:rPr>
                        <a:t>Ad hoc Network </a:t>
                      </a:r>
                      <a:endParaRPr lang="en-GB" sz="1200" dirty="0">
                        <a:effectLst/>
                        <a:latin typeface="Comic Sans MS" panose="030F0702030302020204" pitchFamily="66" charset="0"/>
                        <a:ea typeface="Times New Roman" panose="02020603050405020304" pitchFamily="18" charset="0"/>
                      </a:endParaRPr>
                    </a:p>
                  </a:txBody>
                  <a:tcPr marL="28966" marR="28966" marT="19311" marB="193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dirty="0">
                          <a:effectLst/>
                          <a:latin typeface="Comic Sans MS" panose="030F0702030302020204" pitchFamily="66" charset="0"/>
                          <a:ea typeface="Times New Roman" panose="02020603050405020304" pitchFamily="18" charset="0"/>
                          <a:cs typeface="Arial" panose="020B0604020202020204" pitchFamily="34" charset="0"/>
                        </a:rPr>
                        <a:t>A wireless network that does not rely on fixed hardware such as </a:t>
                      </a:r>
                      <a:r>
                        <a:rPr lang="en-GB" sz="1200" dirty="0">
                          <a:effectLst/>
                          <a:latin typeface="Comic Sans MS" panose="030F0702030302020204" pitchFamily="66" charset="0"/>
                          <a:ea typeface="Times New Roman" panose="02020603050405020304" pitchFamily="18" charset="0"/>
                        </a:rPr>
                        <a:t>routers in wired networks. </a:t>
                      </a:r>
                      <a:r>
                        <a:rPr lang="en-US" sz="1200" dirty="0">
                          <a:effectLst/>
                          <a:latin typeface="Comic Sans MS" panose="030F0702030302020204" pitchFamily="66" charset="0"/>
                          <a:ea typeface="Times New Roman" panose="02020603050405020304" pitchFamily="18" charset="0"/>
                        </a:rPr>
                        <a:t>​</a:t>
                      </a:r>
                      <a:endParaRPr lang="en-GB" sz="1200" dirty="0">
                        <a:latin typeface="Comic Sans MS" panose="030F0702030302020204" pitchFamily="66" charset="0"/>
                      </a:endParaRPr>
                    </a:p>
                  </a:txBody>
                  <a:tcPr marL="38621" marR="38621" marT="19311" marB="19311">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4226813465"/>
                  </a:ext>
                </a:extLst>
              </a:tr>
              <a:tr h="215264">
                <a:tc>
                  <a:txBody>
                    <a:bodyPr/>
                    <a:lstStyle/>
                    <a:p>
                      <a:pPr marL="142875" algn="l" fontAlgn="base">
                        <a:spcAft>
                          <a:spcPts val="0"/>
                        </a:spcAft>
                      </a:pPr>
                      <a:r>
                        <a:rPr lang="en-GB" sz="1200" b="1" dirty="0">
                          <a:effectLst/>
                          <a:latin typeface="Comic Sans MS" panose="030F0702030302020204" pitchFamily="66" charset="0"/>
                          <a:ea typeface="Times New Roman" panose="02020603050405020304" pitchFamily="18" charset="0"/>
                          <a:cs typeface="Arial" panose="020B0604020202020204" pitchFamily="34" charset="0"/>
                        </a:rPr>
                        <a:t>Personal Area Network </a:t>
                      </a:r>
                      <a:endParaRPr lang="en-GB" sz="1200" dirty="0">
                        <a:effectLst/>
                        <a:latin typeface="Comic Sans MS" panose="030F0702030302020204" pitchFamily="66" charset="0"/>
                        <a:ea typeface="Times New Roman" panose="02020603050405020304" pitchFamily="18" charset="0"/>
                      </a:endParaRPr>
                    </a:p>
                  </a:txBody>
                  <a:tcPr marL="28966" marR="28966" marT="19311" marB="193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dirty="0">
                          <a:effectLst/>
                          <a:latin typeface="Comic Sans MS" panose="030F0702030302020204" pitchFamily="66" charset="0"/>
                          <a:ea typeface="Times New Roman" panose="02020603050405020304" pitchFamily="18" charset="0"/>
                          <a:cs typeface="Arial" panose="020B0604020202020204" pitchFamily="34" charset="0"/>
                        </a:rPr>
                        <a:t>Used for data communication between </a:t>
                      </a:r>
                      <a:r>
                        <a:rPr lang="en-GB" sz="1200" dirty="0">
                          <a:effectLst/>
                          <a:latin typeface="Comic Sans MS" panose="030F0702030302020204" pitchFamily="66" charset="0"/>
                          <a:ea typeface="Times New Roman" panose="02020603050405020304" pitchFamily="18" charset="0"/>
                        </a:rPr>
                        <a:t>devices.</a:t>
                      </a:r>
                      <a:r>
                        <a:rPr lang="en-US" sz="1200" dirty="0">
                          <a:effectLst/>
                          <a:latin typeface="Comic Sans MS" panose="030F0702030302020204" pitchFamily="66" charset="0"/>
                          <a:ea typeface="Times New Roman" panose="02020603050405020304" pitchFamily="18" charset="0"/>
                        </a:rPr>
                        <a:t>​</a:t>
                      </a:r>
                      <a:endParaRPr lang="en-GB" sz="1200" dirty="0">
                        <a:latin typeface="Comic Sans MS" panose="030F0702030302020204" pitchFamily="66" charset="0"/>
                      </a:endParaRPr>
                    </a:p>
                  </a:txBody>
                  <a:tcPr marL="38621" marR="38621" marT="19311" marB="19311">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56333869"/>
                  </a:ext>
                </a:extLst>
              </a:tr>
              <a:tr h="473808">
                <a:tc>
                  <a:txBody>
                    <a:bodyPr/>
                    <a:lstStyle/>
                    <a:p>
                      <a:pPr marL="142875" algn="l" fontAlgn="base">
                        <a:spcAft>
                          <a:spcPts val="0"/>
                        </a:spcAft>
                      </a:pPr>
                      <a:r>
                        <a:rPr lang="en-GB" sz="1200" b="1" dirty="0">
                          <a:effectLst/>
                          <a:latin typeface="Comic Sans MS" panose="030F0702030302020204" pitchFamily="66" charset="0"/>
                          <a:ea typeface="Times New Roman" panose="02020603050405020304" pitchFamily="18" charset="0"/>
                          <a:cs typeface="Arial" panose="020B0604020202020204" pitchFamily="34" charset="0"/>
                        </a:rPr>
                        <a:t>Tethering </a:t>
                      </a:r>
                      <a:endParaRPr lang="en-GB" sz="1200" dirty="0">
                        <a:effectLst/>
                        <a:latin typeface="Comic Sans MS" panose="030F0702030302020204" pitchFamily="66" charset="0"/>
                        <a:ea typeface="Times New Roman" panose="02020603050405020304" pitchFamily="18" charset="0"/>
                      </a:endParaRPr>
                    </a:p>
                  </a:txBody>
                  <a:tcPr marL="28966" marR="28966" marT="19311" marB="193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dirty="0">
                          <a:effectLst/>
                          <a:latin typeface="Comic Sans MS" panose="030F0702030302020204" pitchFamily="66" charset="0"/>
                          <a:ea typeface="Times New Roman" panose="02020603050405020304" pitchFamily="18" charset="0"/>
                          <a:cs typeface="Arial" panose="020B0604020202020204" pitchFamily="34" charset="0"/>
                        </a:rPr>
                        <a:t>Where a smartphone acts as an access point, allowing other devices to connect </a:t>
                      </a:r>
                      <a:r>
                        <a:rPr lang="en-GB" sz="1200" dirty="0">
                          <a:effectLst/>
                          <a:latin typeface="Comic Sans MS" panose="030F0702030302020204" pitchFamily="66" charset="0"/>
                          <a:ea typeface="Times New Roman" panose="02020603050405020304" pitchFamily="18" charset="0"/>
                        </a:rPr>
                        <a:t>to it to share its mobile broadband connection to the internet.</a:t>
                      </a:r>
                      <a:r>
                        <a:rPr lang="en-US" sz="1200" dirty="0">
                          <a:effectLst/>
                          <a:latin typeface="Comic Sans MS" panose="030F0702030302020204" pitchFamily="66" charset="0"/>
                          <a:ea typeface="Times New Roman" panose="02020603050405020304" pitchFamily="18" charset="0"/>
                        </a:rPr>
                        <a:t>​</a:t>
                      </a:r>
                      <a:endParaRPr lang="en-GB" sz="1200" dirty="0">
                        <a:latin typeface="Comic Sans MS" panose="030F0702030302020204" pitchFamily="66" charset="0"/>
                      </a:endParaRPr>
                    </a:p>
                  </a:txBody>
                  <a:tcPr marL="38621" marR="38621" marT="19311" marB="19311">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135282839"/>
                  </a:ext>
                </a:extLst>
              </a:tr>
              <a:tr h="260801">
                <a:tc>
                  <a:txBody>
                    <a:bodyPr/>
                    <a:lstStyle/>
                    <a:p>
                      <a:pPr marL="142875" algn="l" fontAlgn="base">
                        <a:spcAft>
                          <a:spcPts val="0"/>
                        </a:spcAft>
                      </a:pPr>
                      <a:r>
                        <a:rPr lang="en-GB" sz="1200" b="1" dirty="0">
                          <a:effectLst/>
                          <a:latin typeface="Comic Sans MS" panose="030F0702030302020204" pitchFamily="66" charset="0"/>
                          <a:ea typeface="Times New Roman" panose="02020603050405020304" pitchFamily="18" charset="0"/>
                          <a:cs typeface="Arial" panose="020B0604020202020204" pitchFamily="34" charset="0"/>
                        </a:rPr>
                        <a:t>Personal hotspot </a:t>
                      </a:r>
                      <a:endParaRPr lang="en-GB" sz="1200" dirty="0">
                        <a:effectLst/>
                        <a:latin typeface="Comic Sans MS" panose="030F0702030302020204" pitchFamily="66" charset="0"/>
                        <a:ea typeface="Times New Roman" panose="02020603050405020304" pitchFamily="18" charset="0"/>
                      </a:endParaRPr>
                    </a:p>
                  </a:txBody>
                  <a:tcPr marL="28966" marR="28966" marT="19311" marB="193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dirty="0">
                          <a:effectLst/>
                          <a:latin typeface="Comic Sans MS" panose="030F0702030302020204" pitchFamily="66" charset="0"/>
                          <a:ea typeface="Times New Roman" panose="02020603050405020304" pitchFamily="18" charset="0"/>
                          <a:cs typeface="Arial" panose="020B0604020202020204" pitchFamily="34" charset="0"/>
                        </a:rPr>
                        <a:t>Using a phone’s internet connectivity to access the internet from the </a:t>
                      </a:r>
                      <a:r>
                        <a:rPr lang="en-GB" sz="1200" dirty="0">
                          <a:effectLst/>
                          <a:latin typeface="Comic Sans MS" panose="030F0702030302020204" pitchFamily="66" charset="0"/>
                          <a:ea typeface="Times New Roman" panose="02020603050405020304" pitchFamily="18" charset="0"/>
                        </a:rPr>
                        <a:t>laptop.</a:t>
                      </a:r>
                      <a:r>
                        <a:rPr lang="en-US" sz="1200" dirty="0">
                          <a:effectLst/>
                          <a:latin typeface="Comic Sans MS" panose="030F0702030302020204" pitchFamily="66" charset="0"/>
                          <a:ea typeface="Times New Roman" panose="02020603050405020304" pitchFamily="18" charset="0"/>
                        </a:rPr>
                        <a:t>​</a:t>
                      </a:r>
                      <a:endParaRPr lang="en-GB" sz="1200" dirty="0">
                        <a:latin typeface="Comic Sans MS" panose="030F0702030302020204" pitchFamily="66" charset="0"/>
                      </a:endParaRPr>
                    </a:p>
                  </a:txBody>
                  <a:tcPr marL="38621" marR="38621" marT="19311" marB="19311">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724288472"/>
                  </a:ext>
                </a:extLst>
              </a:tr>
              <a:tr h="169728">
                <a:tc>
                  <a:txBody>
                    <a:bodyPr/>
                    <a:lstStyle/>
                    <a:p>
                      <a:pPr marL="142875" algn="l" fontAlgn="base">
                        <a:spcAft>
                          <a:spcPts val="0"/>
                        </a:spcAft>
                      </a:pPr>
                      <a:r>
                        <a:rPr lang="en-GB" sz="1200" b="1" dirty="0">
                          <a:effectLst/>
                          <a:latin typeface="Comic Sans MS" panose="030F0702030302020204" pitchFamily="66" charset="0"/>
                          <a:ea typeface="Times New Roman" panose="02020603050405020304" pitchFamily="18" charset="0"/>
                          <a:cs typeface="Arial" panose="020B0604020202020204" pitchFamily="34" charset="0"/>
                        </a:rPr>
                        <a:t>PIN</a:t>
                      </a:r>
                      <a:r>
                        <a:rPr lang="en-GB" sz="1200" dirty="0">
                          <a:effectLst/>
                          <a:latin typeface="Comic Sans MS" panose="030F0702030302020204" pitchFamily="66" charset="0"/>
                          <a:ea typeface="Times New Roman" panose="02020603050405020304" pitchFamily="18" charset="0"/>
                          <a:cs typeface="Arial" panose="020B0604020202020204" pitchFamily="34" charset="0"/>
                        </a:rPr>
                        <a:t> </a:t>
                      </a:r>
                      <a:endParaRPr lang="en-GB" sz="1200" dirty="0">
                        <a:effectLst/>
                        <a:latin typeface="Comic Sans MS" panose="030F0702030302020204" pitchFamily="66" charset="0"/>
                        <a:ea typeface="Times New Roman" panose="02020603050405020304" pitchFamily="18" charset="0"/>
                      </a:endParaRPr>
                    </a:p>
                  </a:txBody>
                  <a:tcPr marL="28966" marR="28966" marT="19311" marB="193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dirty="0">
                          <a:effectLst/>
                          <a:latin typeface="Comic Sans MS" panose="030F0702030302020204" pitchFamily="66" charset="0"/>
                          <a:ea typeface="Times New Roman" panose="02020603050405020304" pitchFamily="18" charset="0"/>
                          <a:cs typeface="Arial" panose="020B0604020202020204" pitchFamily="34" charset="0"/>
                        </a:rPr>
                        <a:t>Acronym meeting Personal Identification </a:t>
                      </a:r>
                      <a:r>
                        <a:rPr lang="en-GB" sz="1200" dirty="0">
                          <a:effectLst/>
                          <a:latin typeface="Comic Sans MS" panose="030F0702030302020204" pitchFamily="66" charset="0"/>
                          <a:ea typeface="Times New Roman" panose="02020603050405020304" pitchFamily="18" charset="0"/>
                        </a:rPr>
                        <a:t>Number</a:t>
                      </a:r>
                      <a:r>
                        <a:rPr lang="en-US" sz="1200" dirty="0">
                          <a:effectLst/>
                          <a:latin typeface="Comic Sans MS" panose="030F0702030302020204" pitchFamily="66" charset="0"/>
                          <a:ea typeface="Times New Roman" panose="02020603050405020304" pitchFamily="18" charset="0"/>
                        </a:rPr>
                        <a:t>​</a:t>
                      </a:r>
                      <a:endParaRPr lang="en-GB" sz="1200" dirty="0">
                        <a:latin typeface="Comic Sans MS" panose="030F0702030302020204" pitchFamily="66" charset="0"/>
                      </a:endParaRPr>
                    </a:p>
                  </a:txBody>
                  <a:tcPr marL="38621" marR="38621" marT="19311" marB="19311">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486130452"/>
                  </a:ext>
                </a:extLst>
              </a:tr>
              <a:tr h="310478">
                <a:tc>
                  <a:txBody>
                    <a:bodyPr/>
                    <a:lstStyle/>
                    <a:p>
                      <a:pPr marL="142875" algn="l" fontAlgn="base">
                        <a:spcAft>
                          <a:spcPts val="0"/>
                        </a:spcAft>
                      </a:pPr>
                      <a:r>
                        <a:rPr lang="en-GB" sz="1200" b="1" dirty="0">
                          <a:effectLst/>
                          <a:latin typeface="Comic Sans MS" panose="030F0702030302020204" pitchFamily="66" charset="0"/>
                          <a:ea typeface="Times New Roman" panose="02020603050405020304" pitchFamily="18" charset="0"/>
                          <a:cs typeface="Arial" panose="020B0604020202020204" pitchFamily="34" charset="0"/>
                        </a:rPr>
                        <a:t>Encrypted </a:t>
                      </a:r>
                      <a:endParaRPr lang="en-GB" sz="1200" dirty="0">
                        <a:effectLst/>
                        <a:latin typeface="Comic Sans MS" panose="030F0702030302020204" pitchFamily="66" charset="0"/>
                        <a:ea typeface="Times New Roman" panose="02020603050405020304" pitchFamily="18" charset="0"/>
                      </a:endParaRPr>
                    </a:p>
                  </a:txBody>
                  <a:tcPr marL="28966" marR="28966" marT="19311" marB="193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dirty="0">
                          <a:effectLst/>
                          <a:latin typeface="Comic Sans MS" panose="030F0702030302020204" pitchFamily="66" charset="0"/>
                          <a:ea typeface="Times New Roman" panose="02020603050405020304" pitchFamily="18" charset="0"/>
                          <a:cs typeface="Arial" panose="020B0604020202020204" pitchFamily="34" charset="0"/>
                        </a:rPr>
                        <a:t>Information or data has been converted to a type of code that cannot be </a:t>
                      </a:r>
                      <a:r>
                        <a:rPr lang="en-GB" sz="1200" dirty="0">
                          <a:effectLst/>
                          <a:latin typeface="Comic Sans MS" panose="030F0702030302020204" pitchFamily="66" charset="0"/>
                          <a:ea typeface="Times New Roman" panose="02020603050405020304" pitchFamily="18" charset="0"/>
                        </a:rPr>
                        <a:t>understood without a translation key.</a:t>
                      </a:r>
                      <a:r>
                        <a:rPr lang="en-US" sz="1200" dirty="0">
                          <a:effectLst/>
                          <a:latin typeface="Comic Sans MS" panose="030F0702030302020204" pitchFamily="66" charset="0"/>
                          <a:ea typeface="Times New Roman" panose="02020603050405020304" pitchFamily="18" charset="0"/>
                        </a:rPr>
                        <a:t>​</a:t>
                      </a:r>
                      <a:endParaRPr lang="en-GB" sz="1200" dirty="0">
                        <a:latin typeface="Comic Sans MS" panose="030F0702030302020204" pitchFamily="66" charset="0"/>
                      </a:endParaRPr>
                    </a:p>
                  </a:txBody>
                  <a:tcPr marL="38621" marR="38621" marT="19311" marB="19311">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242985738"/>
                  </a:ext>
                </a:extLst>
              </a:tr>
              <a:tr h="455367">
                <a:tc>
                  <a:txBody>
                    <a:bodyPr/>
                    <a:lstStyle/>
                    <a:p>
                      <a:pPr marL="142875" algn="l" fontAlgn="base">
                        <a:spcAft>
                          <a:spcPts val="0"/>
                        </a:spcAft>
                      </a:pPr>
                      <a:r>
                        <a:rPr lang="en-GB" sz="1200" b="1" dirty="0">
                          <a:effectLst/>
                          <a:latin typeface="Comic Sans MS" panose="030F0702030302020204" pitchFamily="66" charset="0"/>
                          <a:ea typeface="Times New Roman" panose="02020603050405020304" pitchFamily="18" charset="0"/>
                          <a:cs typeface="Arial" panose="020B0604020202020204" pitchFamily="34" charset="0"/>
                        </a:rPr>
                        <a:t>USB</a:t>
                      </a:r>
                      <a:endParaRPr lang="en-GB" sz="1200" dirty="0">
                        <a:effectLst/>
                        <a:latin typeface="Comic Sans MS" panose="030F0702030302020204" pitchFamily="66" charset="0"/>
                        <a:ea typeface="Times New Roman" panose="02020603050405020304" pitchFamily="18" charset="0"/>
                      </a:endParaRPr>
                    </a:p>
                  </a:txBody>
                  <a:tcPr marL="28966" marR="28966" marT="19311" marB="193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2875" algn="l" fontAlgn="base">
                        <a:spcAft>
                          <a:spcPts val="0"/>
                        </a:spcAft>
                      </a:pPr>
                      <a:r>
                        <a:rPr lang="en-GB" sz="1200" dirty="0">
                          <a:effectLst/>
                          <a:latin typeface="Comic Sans MS" panose="030F0702030302020204" pitchFamily="66" charset="0"/>
                          <a:ea typeface="Times New Roman" panose="02020603050405020304" pitchFamily="18" charset="0"/>
                          <a:cs typeface="Arial" panose="020B0604020202020204" pitchFamily="34" charset="0"/>
                        </a:rPr>
                        <a:t>Universal Serial Bus. </a:t>
                      </a:r>
                      <a:endParaRPr lang="en-GB" sz="1200" dirty="0">
                        <a:effectLst/>
                        <a:latin typeface="Comic Sans MS" panose="030F0702030302020204" pitchFamily="66" charset="0"/>
                        <a:ea typeface="Times New Roman" panose="02020603050405020304" pitchFamily="18" charset="0"/>
                      </a:endParaRPr>
                    </a:p>
                    <a:p>
                      <a:pPr marL="142875" algn="l" fontAlgn="base">
                        <a:spcAft>
                          <a:spcPts val="0"/>
                        </a:spcAft>
                      </a:pPr>
                      <a:r>
                        <a:rPr lang="en-GB" sz="1200" dirty="0">
                          <a:effectLst/>
                          <a:latin typeface="Comic Sans MS" panose="030F0702030302020204" pitchFamily="66" charset="0"/>
                          <a:ea typeface="Times New Roman" panose="02020603050405020304" pitchFamily="18" charset="0"/>
                          <a:cs typeface="Arial" panose="020B0604020202020204" pitchFamily="34" charset="0"/>
                        </a:rPr>
                        <a:t>A standard for connection sockets on computers, connecting </a:t>
                      </a:r>
                      <a:r>
                        <a:rPr lang="en-GB" sz="1200" dirty="0">
                          <a:effectLst/>
                          <a:latin typeface="Comic Sans MS" panose="030F0702030302020204" pitchFamily="66" charset="0"/>
                          <a:ea typeface="Times New Roman" panose="02020603050405020304" pitchFamily="18" charset="0"/>
                        </a:rPr>
                        <a:t>devices such as mice, keyboards, printers, external hard drives, etc.​</a:t>
                      </a:r>
                    </a:p>
                  </a:txBody>
                  <a:tcPr marL="38621" marR="38621" marT="19311" marB="19311">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807306041"/>
                  </a:ext>
                </a:extLst>
              </a:tr>
              <a:tr h="215264">
                <a:tc>
                  <a:txBody>
                    <a:bodyPr/>
                    <a:lstStyle/>
                    <a:p>
                      <a:pPr algn="l"/>
                      <a:r>
                        <a:rPr lang="en-GB" sz="1200" b="1" dirty="0">
                          <a:effectLst/>
                          <a:latin typeface="Comic Sans MS" panose="030F0702030302020204" pitchFamily="66" charset="0"/>
                          <a:ea typeface="Times New Roman" panose="02020603050405020304" pitchFamily="18" charset="0"/>
                          <a:cs typeface="Arial" panose="020B0604020202020204" pitchFamily="34" charset="0"/>
                        </a:rPr>
                        <a:t>  Insecure</a:t>
                      </a:r>
                      <a:r>
                        <a:rPr lang="en-GB" sz="1200" dirty="0">
                          <a:effectLst/>
                          <a:latin typeface="Comic Sans MS" panose="030F0702030302020204" pitchFamily="66" charset="0"/>
                          <a:ea typeface="Times New Roman" panose="02020603050405020304" pitchFamily="18" charset="0"/>
                          <a:cs typeface="Arial" panose="020B0604020202020204" pitchFamily="34" charset="0"/>
                        </a:rPr>
                        <a:t> </a:t>
                      </a:r>
                      <a:r>
                        <a:rPr lang="en-GB" sz="1200" dirty="0">
                          <a:effectLst/>
                          <a:latin typeface="Comic Sans MS" panose="030F0702030302020204" pitchFamily="66" charset="0"/>
                          <a:ea typeface="Times New Roman" panose="02020603050405020304" pitchFamily="18" charset="0"/>
                        </a:rPr>
                        <a:t>   </a:t>
                      </a:r>
                      <a:endParaRPr lang="en-GB" sz="1200" dirty="0">
                        <a:latin typeface="Comic Sans MS" panose="030F0702030302020204" pitchFamily="66" charset="0"/>
                      </a:endParaRPr>
                    </a:p>
                  </a:txBody>
                  <a:tcPr marL="28966" marR="28966" marT="19311" marB="193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dirty="0">
                          <a:effectLst/>
                          <a:latin typeface="Comic Sans MS" panose="030F0702030302020204" pitchFamily="66" charset="0"/>
                          <a:ea typeface="Times New Roman" panose="02020603050405020304" pitchFamily="18" charset="0"/>
                          <a:cs typeface="Arial" panose="020B0604020202020204" pitchFamily="34" charset="0"/>
                        </a:rPr>
                        <a:t>A connection where data maybe intercepted by other </a:t>
                      </a:r>
                      <a:r>
                        <a:rPr lang="en-GB" sz="1200" dirty="0">
                          <a:effectLst/>
                          <a:latin typeface="Comic Sans MS" panose="030F0702030302020204" pitchFamily="66" charset="0"/>
                          <a:ea typeface="Times New Roman" panose="02020603050405020304" pitchFamily="18" charset="0"/>
                        </a:rPr>
                        <a:t>users.</a:t>
                      </a:r>
                      <a:endParaRPr lang="en-GB" sz="1200" dirty="0">
                        <a:latin typeface="Comic Sans MS" panose="030F0702030302020204" pitchFamily="66" charset="0"/>
                      </a:endParaRPr>
                    </a:p>
                  </a:txBody>
                  <a:tcPr marL="38621" marR="38621" marT="19311" marB="19311">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121325800"/>
                  </a:ext>
                </a:extLst>
              </a:tr>
              <a:tr h="260801">
                <a:tc>
                  <a:txBody>
                    <a:bodyPr/>
                    <a:lstStyle/>
                    <a:p>
                      <a:pPr marL="142875" algn="l" fontAlgn="base">
                        <a:spcAft>
                          <a:spcPts val="0"/>
                        </a:spcAft>
                      </a:pPr>
                      <a:r>
                        <a:rPr lang="en-GB" sz="1200" b="1" dirty="0">
                          <a:effectLst/>
                          <a:latin typeface="Comic Sans MS" panose="030F0702030302020204" pitchFamily="66" charset="0"/>
                          <a:ea typeface="Times New Roman" panose="02020603050405020304" pitchFamily="18" charset="0"/>
                          <a:cs typeface="Arial" panose="020B0604020202020204" pitchFamily="34" charset="0"/>
                        </a:rPr>
                        <a:t>Streaming</a:t>
                      </a:r>
                      <a:r>
                        <a:rPr lang="en-GB" sz="1200" dirty="0">
                          <a:effectLst/>
                          <a:latin typeface="Comic Sans MS" panose="030F0702030302020204" pitchFamily="66" charset="0"/>
                          <a:ea typeface="Times New Roman" panose="02020603050405020304" pitchFamily="18" charset="0"/>
                          <a:cs typeface="Arial" panose="020B0604020202020204" pitchFamily="34" charset="0"/>
                        </a:rPr>
                        <a:t> </a:t>
                      </a:r>
                      <a:r>
                        <a:rPr lang="en-GB" sz="1200" dirty="0">
                          <a:effectLst/>
                          <a:latin typeface="Comic Sans MS" panose="030F0702030302020204" pitchFamily="66" charset="0"/>
                          <a:ea typeface="Times New Roman" panose="02020603050405020304" pitchFamily="18" charset="0"/>
                        </a:rPr>
                        <a:t>  </a:t>
                      </a:r>
                    </a:p>
                  </a:txBody>
                  <a:tcPr marL="28966" marR="28966" marT="19311" marB="193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dirty="0">
                          <a:effectLst/>
                          <a:latin typeface="Comic Sans MS" panose="030F0702030302020204" pitchFamily="66" charset="0"/>
                          <a:ea typeface="Times New Roman" panose="02020603050405020304" pitchFamily="18" charset="0"/>
                          <a:cs typeface="Arial" panose="020B0604020202020204" pitchFamily="34" charset="0"/>
                        </a:rPr>
                        <a:t>Data is sent to your device in a continuous flow when connected to the </a:t>
                      </a:r>
                      <a:r>
                        <a:rPr lang="en-GB" sz="1200" dirty="0">
                          <a:effectLst/>
                          <a:latin typeface="Comic Sans MS" panose="030F0702030302020204" pitchFamily="66" charset="0"/>
                          <a:ea typeface="Times New Roman" panose="02020603050405020304" pitchFamily="18" charset="0"/>
                        </a:rPr>
                        <a:t>internet.</a:t>
                      </a:r>
                      <a:endParaRPr lang="en-GB" sz="1200" dirty="0">
                        <a:latin typeface="Comic Sans MS" panose="030F0702030302020204" pitchFamily="66" charset="0"/>
                      </a:endParaRPr>
                    </a:p>
                  </a:txBody>
                  <a:tcPr marL="38621" marR="38621" marT="19311" marB="19311">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049076985"/>
                  </a:ext>
                </a:extLst>
              </a:tr>
            </a:tbl>
          </a:graphicData>
        </a:graphic>
      </p:graphicFrame>
      <p:sp>
        <p:nvSpPr>
          <p:cNvPr id="12" name="TextBox 11">
            <a:extLst>
              <a:ext uri="{FF2B5EF4-FFF2-40B4-BE49-F238E27FC236}">
                <a16:creationId xmlns:a16="http://schemas.microsoft.com/office/drawing/2014/main" id="{8A6B8C45-3F5B-4DE0-AC26-6EC4B904D96D}"/>
              </a:ext>
            </a:extLst>
          </p:cNvPr>
          <p:cNvSpPr txBox="1"/>
          <p:nvPr/>
        </p:nvSpPr>
        <p:spPr>
          <a:xfrm>
            <a:off x="595086" y="4001093"/>
            <a:ext cx="4455885" cy="276999"/>
          </a:xfrm>
          <a:prstGeom prst="rect">
            <a:avLst/>
          </a:prstGeom>
          <a:noFill/>
        </p:spPr>
        <p:txBody>
          <a:bodyPr wrap="square" rtlCol="0">
            <a:spAutoFit/>
          </a:bodyPr>
          <a:lstStyle/>
          <a:p>
            <a:r>
              <a:rPr lang="en-GB" sz="1200" b="1" dirty="0">
                <a:latin typeface="Comic Sans MS" panose="030F0702030302020204" pitchFamily="66" charset="0"/>
              </a:rPr>
              <a:t>Traditional vs ad hoc networks</a:t>
            </a:r>
          </a:p>
        </p:txBody>
      </p:sp>
      <p:graphicFrame>
        <p:nvGraphicFramePr>
          <p:cNvPr id="13" name="Table 12">
            <a:extLst>
              <a:ext uri="{FF2B5EF4-FFF2-40B4-BE49-F238E27FC236}">
                <a16:creationId xmlns:a16="http://schemas.microsoft.com/office/drawing/2014/main" id="{2038DF6D-2A7C-444E-876C-8428271C9ACC}"/>
              </a:ext>
            </a:extLst>
          </p:cNvPr>
          <p:cNvGraphicFramePr>
            <a:graphicFrameLocks noGrp="1"/>
          </p:cNvGraphicFramePr>
          <p:nvPr>
            <p:extLst>
              <p:ext uri="{D42A27DB-BD31-4B8C-83A1-F6EECF244321}">
                <p14:modId xmlns:p14="http://schemas.microsoft.com/office/powerpoint/2010/main" val="4126877186"/>
              </p:ext>
            </p:extLst>
          </p:nvPr>
        </p:nvGraphicFramePr>
        <p:xfrm>
          <a:off x="612117" y="4361077"/>
          <a:ext cx="4964520" cy="2141195"/>
        </p:xfrm>
        <a:graphic>
          <a:graphicData uri="http://schemas.openxmlformats.org/drawingml/2006/table">
            <a:tbl>
              <a:tblPr firstRow="1" firstCol="1" bandRow="1">
                <a:tableStyleId>{5C22544A-7EE6-4342-B048-85BDC9FD1C3A}</a:tableStyleId>
              </a:tblPr>
              <a:tblGrid>
                <a:gridCol w="2482260">
                  <a:extLst>
                    <a:ext uri="{9D8B030D-6E8A-4147-A177-3AD203B41FA5}">
                      <a16:colId xmlns:a16="http://schemas.microsoft.com/office/drawing/2014/main" val="2175200850"/>
                    </a:ext>
                  </a:extLst>
                </a:gridCol>
                <a:gridCol w="2482260">
                  <a:extLst>
                    <a:ext uri="{9D8B030D-6E8A-4147-A177-3AD203B41FA5}">
                      <a16:colId xmlns:a16="http://schemas.microsoft.com/office/drawing/2014/main" val="2488860663"/>
                    </a:ext>
                  </a:extLst>
                </a:gridCol>
              </a:tblGrid>
              <a:tr h="2141195">
                <a:tc>
                  <a:txBody>
                    <a:bodyPr/>
                    <a:lstStyle/>
                    <a:p>
                      <a:pPr>
                        <a:lnSpc>
                          <a:spcPct val="107000"/>
                        </a:lnSpc>
                        <a:spcAft>
                          <a:spcPts val="800"/>
                        </a:spcAft>
                      </a:pPr>
                      <a:r>
                        <a:rPr lang="en-GB" sz="1200" b="1" dirty="0">
                          <a:solidFill>
                            <a:schemeClr val="tx1"/>
                          </a:solidFill>
                          <a:effectLst/>
                        </a:rPr>
                        <a:t>Traditional networks</a:t>
                      </a:r>
                      <a:r>
                        <a:rPr lang="en-GB" sz="1200" dirty="0">
                          <a:solidFill>
                            <a:schemeClr val="tx1"/>
                          </a:solidFill>
                          <a:effectLst/>
                        </a:rPr>
                        <a:t> </a:t>
                      </a:r>
                      <a:r>
                        <a:rPr lang="en-GB" sz="1200" b="0" dirty="0">
                          <a:solidFill>
                            <a:schemeClr val="tx1"/>
                          </a:solidFill>
                          <a:effectLst/>
                        </a:rPr>
                        <a:t>are made up of several PCs, routers and other devices that are connected using cables and wires. </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spcAft>
                          <a:spcPts val="0"/>
                        </a:spcAft>
                      </a:pPr>
                      <a:r>
                        <a:rPr lang="en-GB" sz="1200" dirty="0">
                          <a:solidFill>
                            <a:schemeClr val="tx1"/>
                          </a:solidFill>
                          <a:effectLst/>
                        </a:rPr>
                        <a:t>Ad hoc networks </a:t>
                      </a:r>
                      <a:r>
                        <a:rPr lang="en-GB" sz="1200" b="0" dirty="0">
                          <a:solidFill>
                            <a:schemeClr val="tx1"/>
                          </a:solidFill>
                          <a:effectLst/>
                        </a:rPr>
                        <a:t>are networks that do not require wires or cables, Modern technology has made it possible for organisations to connect devices when they are needed. </a:t>
                      </a:r>
                      <a:endParaRPr lang="en-GB"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97320"/>
                  </a:ext>
                </a:extLst>
              </a:tr>
            </a:tbl>
          </a:graphicData>
        </a:graphic>
      </p:graphicFrame>
      <p:pic>
        <p:nvPicPr>
          <p:cNvPr id="1029" name="Picture 1" descr="921AFA86">
            <a:extLst>
              <a:ext uri="{FF2B5EF4-FFF2-40B4-BE49-F238E27FC236}">
                <a16:creationId xmlns:a16="http://schemas.microsoft.com/office/drawing/2014/main" id="{98DE635A-CF7E-4548-84FF-79797BAFB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262" y="5244543"/>
            <a:ext cx="15049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 descr="FD40F084">
            <a:extLst>
              <a:ext uri="{FF2B5EF4-FFF2-40B4-BE49-F238E27FC236}">
                <a16:creationId xmlns:a16="http://schemas.microsoft.com/office/drawing/2014/main" id="{AE5A314F-A93D-4CEC-86C4-5BE19FCDE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320"/>
          <a:stretch>
            <a:fillRect/>
          </a:stretch>
        </p:blipFill>
        <p:spPr bwMode="auto">
          <a:xfrm>
            <a:off x="3823494" y="5312876"/>
            <a:ext cx="1057275" cy="1066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a:extLst>
              <a:ext uri="{FF2B5EF4-FFF2-40B4-BE49-F238E27FC236}">
                <a16:creationId xmlns:a16="http://schemas.microsoft.com/office/drawing/2014/main" id="{77D47FD7-1C78-42D8-817B-3EEF5504AD8C}"/>
              </a:ext>
            </a:extLst>
          </p:cNvPr>
          <p:cNvGraphicFramePr>
            <a:graphicFrameLocks noGrp="1"/>
          </p:cNvGraphicFramePr>
          <p:nvPr>
            <p:extLst>
              <p:ext uri="{D42A27DB-BD31-4B8C-83A1-F6EECF244321}">
                <p14:modId xmlns:p14="http://schemas.microsoft.com/office/powerpoint/2010/main" val="3297728409"/>
              </p:ext>
            </p:extLst>
          </p:nvPr>
        </p:nvGraphicFramePr>
        <p:xfrm>
          <a:off x="7779658" y="3778902"/>
          <a:ext cx="3817256" cy="1244473"/>
        </p:xfrm>
        <a:graphic>
          <a:graphicData uri="http://schemas.openxmlformats.org/drawingml/2006/table">
            <a:tbl>
              <a:tblPr firstRow="1" firstCol="1" bandRow="1">
                <a:tableStyleId>{69012ECD-51FC-41F1-AA8D-1B2483CD663E}</a:tableStyleId>
              </a:tblPr>
              <a:tblGrid>
                <a:gridCol w="1716230">
                  <a:extLst>
                    <a:ext uri="{9D8B030D-6E8A-4147-A177-3AD203B41FA5}">
                      <a16:colId xmlns:a16="http://schemas.microsoft.com/office/drawing/2014/main" val="3944175750"/>
                    </a:ext>
                  </a:extLst>
                </a:gridCol>
                <a:gridCol w="2101026">
                  <a:extLst>
                    <a:ext uri="{9D8B030D-6E8A-4147-A177-3AD203B41FA5}">
                      <a16:colId xmlns:a16="http://schemas.microsoft.com/office/drawing/2014/main" val="3525243090"/>
                    </a:ext>
                  </a:extLst>
                </a:gridCol>
              </a:tblGrid>
              <a:tr h="247015">
                <a:tc>
                  <a:txBody>
                    <a:bodyPr/>
                    <a:lstStyle/>
                    <a:p>
                      <a:pPr algn="l" fontAlgn="base">
                        <a:lnSpc>
                          <a:spcPct val="107000"/>
                        </a:lnSpc>
                        <a:spcAft>
                          <a:spcPts val="800"/>
                        </a:spcAft>
                      </a:pPr>
                      <a:r>
                        <a:rPr lang="en-GB" sz="1200">
                          <a:effectLst/>
                        </a:rPr>
                        <a:t>Benefits</a:t>
                      </a:r>
                      <a:r>
                        <a:rPr lang="en-US" sz="1200">
                          <a:effectLst/>
                        </a:rPr>
                        <a:t>​ of ad hoc</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ase">
                        <a:lnSpc>
                          <a:spcPct val="107000"/>
                        </a:lnSpc>
                        <a:spcAft>
                          <a:spcPts val="800"/>
                        </a:spcAft>
                      </a:pPr>
                      <a:r>
                        <a:rPr lang="en-GB" sz="1200">
                          <a:effectLst/>
                        </a:rPr>
                        <a:t>Drawbacks</a:t>
                      </a:r>
                      <a:r>
                        <a:rPr lang="en-US" sz="1200">
                          <a:effectLst/>
                        </a:rPr>
                        <a:t>​ of ad hoc</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4150034"/>
                  </a:ext>
                </a:extLst>
              </a:tr>
              <a:tr h="292100">
                <a:tc>
                  <a:txBody>
                    <a:bodyPr/>
                    <a:lstStyle/>
                    <a:p>
                      <a:pPr marL="171450" indent="-171450" algn="l" fontAlgn="base">
                        <a:lnSpc>
                          <a:spcPct val="107000"/>
                        </a:lnSpc>
                        <a:spcAft>
                          <a:spcPts val="800"/>
                        </a:spcAft>
                        <a:buClr>
                          <a:srgbClr val="00B050"/>
                        </a:buClr>
                        <a:buFont typeface="Calibri" panose="020F0502020204030204" pitchFamily="34" charset="0"/>
                        <a:buChar char="√"/>
                      </a:pPr>
                      <a:r>
                        <a:rPr lang="en-GB" sz="1200" b="0" dirty="0">
                          <a:effectLst/>
                        </a:rPr>
                        <a:t>They are scalable</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base">
                        <a:lnSpc>
                          <a:spcPct val="107000"/>
                        </a:lnSpc>
                        <a:spcAft>
                          <a:spcPts val="800"/>
                        </a:spcAft>
                        <a:buClr>
                          <a:srgbClr val="FF0000"/>
                        </a:buClr>
                        <a:buFont typeface="Calibri" panose="020F0502020204030204" pitchFamily="34" charset="0"/>
                        <a:buChar char="x"/>
                      </a:pPr>
                      <a:r>
                        <a:rPr lang="en-GB" sz="1200">
                          <a:effectLst/>
                        </a:rPr>
                        <a:t>They are less secure.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4566235"/>
                  </a:ext>
                </a:extLst>
              </a:tr>
              <a:tr h="303530">
                <a:tc>
                  <a:txBody>
                    <a:bodyPr/>
                    <a:lstStyle/>
                    <a:p>
                      <a:pPr marL="171450" indent="-171450" algn="l" fontAlgn="base">
                        <a:lnSpc>
                          <a:spcPct val="107000"/>
                        </a:lnSpc>
                        <a:spcAft>
                          <a:spcPts val="800"/>
                        </a:spcAft>
                        <a:buClr>
                          <a:srgbClr val="00B050"/>
                        </a:buClr>
                        <a:buFont typeface="Calibri" panose="020F0502020204030204" pitchFamily="34" charset="0"/>
                        <a:buChar char="√"/>
                      </a:pPr>
                      <a:r>
                        <a:rPr lang="en-GB" sz="1200" b="0" dirty="0">
                          <a:effectLst/>
                        </a:rPr>
                        <a:t>They are flexible ​</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base">
                        <a:lnSpc>
                          <a:spcPct val="107000"/>
                        </a:lnSpc>
                        <a:spcAft>
                          <a:spcPts val="800"/>
                        </a:spcAft>
                        <a:buClr>
                          <a:srgbClr val="FF0000"/>
                        </a:buClr>
                        <a:buFont typeface="Calibri" panose="020F0502020204030204" pitchFamily="34" charset="0"/>
                        <a:buChar char="x"/>
                      </a:pPr>
                      <a:r>
                        <a:rPr lang="en-GB" sz="1200">
                          <a:effectLst/>
                        </a:rPr>
                        <a:t>They have a reduced speed.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360544"/>
                  </a:ext>
                </a:extLst>
              </a:tr>
              <a:tr h="276225">
                <a:tc>
                  <a:txBody>
                    <a:bodyPr/>
                    <a:lstStyle/>
                    <a:p>
                      <a:pPr marL="171450" indent="-171450" algn="l" fontAlgn="base">
                        <a:lnSpc>
                          <a:spcPct val="107000"/>
                        </a:lnSpc>
                        <a:spcAft>
                          <a:spcPts val="800"/>
                        </a:spcAft>
                        <a:buClr>
                          <a:srgbClr val="00B050"/>
                        </a:buClr>
                        <a:buFont typeface="Calibri" panose="020F0502020204030204" pitchFamily="34" charset="0"/>
                        <a:buChar char="√"/>
                      </a:pPr>
                      <a:r>
                        <a:rPr lang="en-GB" sz="1200" b="0" dirty="0">
                          <a:effectLst/>
                        </a:rPr>
                        <a:t>They require limited setup.</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base">
                        <a:lnSpc>
                          <a:spcPct val="107000"/>
                        </a:lnSpc>
                        <a:spcAft>
                          <a:spcPts val="800"/>
                        </a:spcAft>
                        <a:buClr>
                          <a:srgbClr val="FF0000"/>
                        </a:buClr>
                        <a:buFont typeface="Calibri" panose="020F0502020204030204" pitchFamily="34" charset="0"/>
                        <a:buChar char="x"/>
                      </a:pPr>
                      <a:r>
                        <a:rPr lang="en-GB" sz="1200" dirty="0">
                          <a:effectLst/>
                        </a:rPr>
                        <a:t>The network can become unorganised.​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6926624"/>
                  </a:ext>
                </a:extLst>
              </a:tr>
            </a:tbl>
          </a:graphicData>
        </a:graphic>
      </p:graphicFrame>
      <p:graphicFrame>
        <p:nvGraphicFramePr>
          <p:cNvPr id="15" name="Table 14">
            <a:extLst>
              <a:ext uri="{FF2B5EF4-FFF2-40B4-BE49-F238E27FC236}">
                <a16:creationId xmlns:a16="http://schemas.microsoft.com/office/drawing/2014/main" id="{9BCB31EE-166D-499A-AE07-C1FD31166F40}"/>
              </a:ext>
            </a:extLst>
          </p:cNvPr>
          <p:cNvGraphicFramePr>
            <a:graphicFrameLocks noGrp="1"/>
          </p:cNvGraphicFramePr>
          <p:nvPr>
            <p:extLst>
              <p:ext uri="{D42A27DB-BD31-4B8C-83A1-F6EECF244321}">
                <p14:modId xmlns:p14="http://schemas.microsoft.com/office/powerpoint/2010/main" val="274598148"/>
              </p:ext>
            </p:extLst>
          </p:nvPr>
        </p:nvGraphicFramePr>
        <p:xfrm>
          <a:off x="5689600" y="3841748"/>
          <a:ext cx="1959429" cy="1212533"/>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457646393"/>
                    </a:ext>
                  </a:extLst>
                </a:gridCol>
              </a:tblGrid>
              <a:tr h="1212533">
                <a:tc>
                  <a:txBody>
                    <a:bodyPr/>
                    <a:lstStyle/>
                    <a:p>
                      <a:r>
                        <a:rPr lang="en-GB" sz="1200" dirty="0">
                          <a:solidFill>
                            <a:schemeClr val="tx1"/>
                          </a:solidFill>
                          <a:latin typeface="Comic Sans MS" panose="030F0702030302020204" pitchFamily="66" charset="0"/>
                        </a:rPr>
                        <a:t>Examples of ad hoc networks:</a:t>
                      </a:r>
                    </a:p>
                    <a:p>
                      <a:pPr marL="171450" indent="-171450">
                        <a:buFont typeface="Arial" panose="020B0604020202020204" pitchFamily="34" charset="0"/>
                        <a:buChar char="•"/>
                      </a:pPr>
                      <a:r>
                        <a:rPr lang="en-GB" sz="1200" b="0" dirty="0">
                          <a:solidFill>
                            <a:schemeClr val="tx1"/>
                          </a:solidFill>
                          <a:latin typeface="Comic Sans MS" panose="030F0702030302020204" pitchFamily="66" charset="0"/>
                        </a:rPr>
                        <a:t>PAN</a:t>
                      </a:r>
                    </a:p>
                    <a:p>
                      <a:pPr marL="171450" indent="-171450">
                        <a:buFont typeface="Arial" panose="020B0604020202020204" pitchFamily="34" charset="0"/>
                        <a:buChar char="•"/>
                      </a:pPr>
                      <a:r>
                        <a:rPr lang="en-GB" sz="1200" b="0" dirty="0">
                          <a:solidFill>
                            <a:schemeClr val="tx1"/>
                          </a:solidFill>
                          <a:latin typeface="Comic Sans MS" panose="030F0702030302020204" pitchFamily="66" charset="0"/>
                        </a:rPr>
                        <a:t>Open Wi-Fi</a:t>
                      </a:r>
                    </a:p>
                    <a:p>
                      <a:pPr marL="171450" indent="-171450">
                        <a:buFont typeface="Arial" panose="020B0604020202020204" pitchFamily="34" charset="0"/>
                        <a:buChar char="•"/>
                      </a:pPr>
                      <a:r>
                        <a:rPr lang="en-GB" sz="1200" b="0" dirty="0">
                          <a:solidFill>
                            <a:schemeClr val="tx1"/>
                          </a:solidFill>
                          <a:latin typeface="Comic Sans MS" panose="030F0702030302020204" pitchFamily="66" charset="0"/>
                        </a:rPr>
                        <a:t>Tethering or Personal Hotspot</a:t>
                      </a:r>
                    </a:p>
                  </a:txBody>
                  <a:tcPr/>
                </a:tc>
                <a:extLst>
                  <a:ext uri="{0D108BD9-81ED-4DB2-BD59-A6C34878D82A}">
                    <a16:rowId xmlns:a16="http://schemas.microsoft.com/office/drawing/2014/main" val="599080630"/>
                  </a:ext>
                </a:extLst>
              </a:tr>
            </a:tbl>
          </a:graphicData>
        </a:graphic>
      </p:graphicFrame>
      <p:sp>
        <p:nvSpPr>
          <p:cNvPr id="16" name="Rectangle 15">
            <a:extLst>
              <a:ext uri="{FF2B5EF4-FFF2-40B4-BE49-F238E27FC236}">
                <a16:creationId xmlns:a16="http://schemas.microsoft.com/office/drawing/2014/main" id="{3D534CAA-AE2C-439C-A2E3-C1F7F00FFBAE}"/>
              </a:ext>
            </a:extLst>
          </p:cNvPr>
          <p:cNvSpPr/>
          <p:nvPr/>
        </p:nvSpPr>
        <p:spPr>
          <a:xfrm>
            <a:off x="7010400" y="5137812"/>
            <a:ext cx="3098414" cy="165092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r>
              <a:rPr lang="en-GB" sz="1200" b="1" dirty="0">
                <a:solidFill>
                  <a:schemeClr val="tx1"/>
                </a:solidFill>
                <a:latin typeface="Comic Sans MS" panose="030F0702030302020204" pitchFamily="66" charset="0"/>
              </a:rPr>
              <a:t>Issues affecting availability:</a:t>
            </a:r>
          </a:p>
          <a:p>
            <a:pPr algn="ctr"/>
            <a:endParaRPr lang="en-GB" sz="1200" b="1" dirty="0">
              <a:solidFill>
                <a:schemeClr val="tx1"/>
              </a:solidFill>
              <a:latin typeface="Comic Sans MS" panose="030F0702030302020204" pitchFamily="66" charset="0"/>
            </a:endParaRPr>
          </a:p>
          <a:p>
            <a:pPr marL="285750" indent="-285750" fontAlgn="base">
              <a:buFont typeface="Arial" panose="020B0604020202020204" pitchFamily="34" charset="0"/>
              <a:buChar char="•"/>
            </a:pPr>
            <a:r>
              <a:rPr lang="en-GB" sz="1200" dirty="0">
                <a:solidFill>
                  <a:schemeClr val="tx1"/>
                </a:solidFill>
                <a:latin typeface="Comic Sans MS" panose="030F0702030302020204" pitchFamily="66" charset="0"/>
              </a:rPr>
              <a:t>Rural vs city locations</a:t>
            </a:r>
          </a:p>
          <a:p>
            <a:pPr marL="285750" indent="-285750" fontAlgn="base">
              <a:buFont typeface="Arial" panose="020B0604020202020204" pitchFamily="34" charset="0"/>
              <a:buChar char="•"/>
            </a:pPr>
            <a:r>
              <a:rPr lang="en-GB" sz="1200" dirty="0">
                <a:solidFill>
                  <a:schemeClr val="tx1"/>
                </a:solidFill>
                <a:latin typeface="Comic Sans MS" panose="030F0702030302020204" pitchFamily="66" charset="0"/>
              </a:rPr>
              <a:t>Developed vs developing countries </a:t>
            </a:r>
          </a:p>
          <a:p>
            <a:pPr fontAlgn="base"/>
            <a:endParaRPr lang="en-GB" sz="1200" dirty="0">
              <a:solidFill>
                <a:schemeClr val="tx1"/>
              </a:solidFill>
              <a:latin typeface="Comic Sans MS" panose="030F0702030302020204" pitchFamily="66" charset="0"/>
            </a:endParaRPr>
          </a:p>
          <a:p>
            <a:pPr fontAlgn="base"/>
            <a:endParaRPr lang="en-GB" sz="1200" dirty="0">
              <a:solidFill>
                <a:schemeClr val="tx1"/>
              </a:solidFill>
              <a:latin typeface="Comic Sans MS" panose="030F0702030302020204" pitchFamily="66" charset="0"/>
            </a:endParaRPr>
          </a:p>
          <a:p>
            <a:pPr fontAlgn="base"/>
            <a:endParaRPr lang="en-US" sz="1200" dirty="0">
              <a:solidFill>
                <a:schemeClr val="tx1"/>
              </a:solidFill>
              <a:latin typeface="Comic Sans MS" panose="030F0702030302020204" pitchFamily="66" charset="0"/>
            </a:endParaRPr>
          </a:p>
          <a:p>
            <a:pPr fontAlgn="base"/>
            <a:endParaRPr lang="en-US" sz="1200" dirty="0">
              <a:solidFill>
                <a:schemeClr val="tx1"/>
              </a:solidFill>
              <a:latin typeface="Comic Sans MS" panose="030F0702030302020204" pitchFamily="66" charset="0"/>
            </a:endParaRPr>
          </a:p>
          <a:p>
            <a:pPr marL="285750" indent="-285750" fontAlgn="base">
              <a:buFont typeface="Arial" panose="020B0604020202020204" pitchFamily="34" charset="0"/>
              <a:buChar char="•"/>
            </a:pPr>
            <a:r>
              <a:rPr lang="en-GB" sz="1200" dirty="0">
                <a:solidFill>
                  <a:schemeClr val="tx1"/>
                </a:solidFill>
                <a:latin typeface="Comic Sans MS" panose="030F0702030302020204" pitchFamily="66" charset="0"/>
              </a:rPr>
              <a:t>Available infrastructure </a:t>
            </a:r>
          </a:p>
          <a:p>
            <a:pPr marL="285750" indent="-285750" fontAlgn="base">
              <a:buFont typeface="Arial" panose="020B0604020202020204" pitchFamily="34" charset="0"/>
              <a:buChar char="•"/>
            </a:pPr>
            <a:r>
              <a:rPr lang="en-GB" sz="1200" dirty="0">
                <a:solidFill>
                  <a:schemeClr val="tx1"/>
                </a:solidFill>
                <a:latin typeface="Comic Sans MS" panose="030F0702030302020204" pitchFamily="66" charset="0"/>
              </a:rPr>
              <a:t>Mobile network coverage</a:t>
            </a:r>
          </a:p>
          <a:p>
            <a:pPr marL="285750" indent="-285750" fontAlgn="base">
              <a:buFont typeface="Arial" panose="020B0604020202020204" pitchFamily="34" charset="0"/>
              <a:buChar char="•"/>
            </a:pPr>
            <a:r>
              <a:rPr lang="en-GB" sz="1200" dirty="0">
                <a:solidFill>
                  <a:schemeClr val="tx1"/>
                </a:solidFill>
                <a:latin typeface="Comic Sans MS" panose="030F0702030302020204" pitchFamily="66" charset="0"/>
              </a:rPr>
              <a:t>Blackspots </a:t>
            </a:r>
            <a:endParaRPr lang="en-US" sz="1200" dirty="0">
              <a:solidFill>
                <a:schemeClr val="tx1"/>
              </a:solidFill>
              <a:latin typeface="Comic Sans MS" panose="030F0702030302020204" pitchFamily="66" charset="0"/>
            </a:endParaRPr>
          </a:p>
          <a:p>
            <a:pPr algn="ctr"/>
            <a:endParaRPr lang="en-GB" sz="12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342953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B4C7554-E52B-4CBC-BF89-432240116A25}"/>
              </a:ext>
            </a:extLst>
          </p:cNvPr>
          <p:cNvSpPr>
            <a:spLocks noChangeArrowheads="1"/>
          </p:cNvSpPr>
          <p:nvPr/>
        </p:nvSpPr>
        <p:spPr bwMode="auto">
          <a:xfrm>
            <a:off x="118155" y="-2232"/>
            <a:ext cx="120738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altLang="en-US"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Component 3 Learning Aim A Modern Technologies - </a:t>
            </a:r>
            <a:r>
              <a:rPr lang="en-GB" altLang="en-US" sz="1200" b="1" dirty="0">
                <a:latin typeface="Comic Sans MS" panose="030F0702030302020204" pitchFamily="66" charset="0"/>
                <a:ea typeface="Calibri" panose="020F0502020204030204" pitchFamily="34" charset="0"/>
                <a:cs typeface="Times New Roman" panose="02020603050405020304" pitchFamily="18" charset="0"/>
              </a:rPr>
              <a:t>A2 Impact of Modern Technologies</a:t>
            </a:r>
          </a:p>
          <a:p>
            <a:pPr lvl="0" algn="ctr" eaLnBrk="0" fontAlgn="base" hangingPunct="0">
              <a:spcBef>
                <a:spcPct val="0"/>
              </a:spcBef>
              <a:spcAft>
                <a:spcPct val="0"/>
              </a:spcAft>
            </a:pPr>
            <a:r>
              <a:rPr lang="en-GB" altLang="en-US" sz="1200" b="1" dirty="0">
                <a:latin typeface="Comic Sans MS" panose="030F0702030302020204" pitchFamily="66" charset="0"/>
                <a:cs typeface="Times New Roman" panose="02020603050405020304" pitchFamily="18" charset="0"/>
              </a:rPr>
              <a:t>Using Modern Technology When Managing Teams: Scheduling and Planning</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CCDE2001-5821-4B6F-B00F-648BFE8B3C00}"/>
              </a:ext>
            </a:extLst>
          </p:cNvPr>
          <p:cNvGraphicFramePr>
            <a:graphicFrameLocks noGrp="1"/>
          </p:cNvGraphicFramePr>
          <p:nvPr>
            <p:extLst>
              <p:ext uri="{D42A27DB-BD31-4B8C-83A1-F6EECF244321}">
                <p14:modId xmlns:p14="http://schemas.microsoft.com/office/powerpoint/2010/main" val="3161384591"/>
              </p:ext>
            </p:extLst>
          </p:nvPr>
        </p:nvGraphicFramePr>
        <p:xfrm>
          <a:off x="2082799" y="537311"/>
          <a:ext cx="8026402" cy="607347"/>
        </p:xfrm>
        <a:graphic>
          <a:graphicData uri="http://schemas.openxmlformats.org/drawingml/2006/table">
            <a:tbl>
              <a:tblPr firstRow="1" bandRow="1">
                <a:tableStyleId>{5940675A-B579-460E-94D1-54222C63F5DA}</a:tableStyleId>
              </a:tblPr>
              <a:tblGrid>
                <a:gridCol w="1402765">
                  <a:extLst>
                    <a:ext uri="{9D8B030D-6E8A-4147-A177-3AD203B41FA5}">
                      <a16:colId xmlns:a16="http://schemas.microsoft.com/office/drawing/2014/main" val="4168821460"/>
                    </a:ext>
                  </a:extLst>
                </a:gridCol>
                <a:gridCol w="6623637">
                  <a:extLst>
                    <a:ext uri="{9D8B030D-6E8A-4147-A177-3AD203B41FA5}">
                      <a16:colId xmlns:a16="http://schemas.microsoft.com/office/drawing/2014/main" val="1104803424"/>
                    </a:ext>
                  </a:extLst>
                </a:gridCol>
              </a:tblGrid>
              <a:tr h="282397">
                <a:tc gridSpan="2">
                  <a:txBody>
                    <a:bodyPr/>
                    <a:lstStyle/>
                    <a:p>
                      <a:pPr algn="ctr"/>
                      <a:r>
                        <a:rPr lang="en-GB" sz="1100" b="1" dirty="0">
                          <a:solidFill>
                            <a:schemeClr val="tx1"/>
                          </a:solidFill>
                          <a:latin typeface="Comic Sans MS" panose="030F0702030302020204" pitchFamily="66" charset="0"/>
                        </a:rPr>
                        <a:t>Key Vocabulary</a:t>
                      </a:r>
                    </a:p>
                  </a:txBody>
                  <a:tcPr>
                    <a:solidFill>
                      <a:schemeClr val="bg2">
                        <a:lumMod val="90000"/>
                      </a:schemeClr>
                    </a:solidFill>
                  </a:tcPr>
                </a:tc>
                <a:tc hMerge="1">
                  <a:txBody>
                    <a:bodyPr/>
                    <a:lstStyle/>
                    <a:p>
                      <a:endParaRPr lang="en-GB" sz="1100" dirty="0">
                        <a:latin typeface="Comic Sans MS" panose="030F0702030302020204" pitchFamily="66" charset="0"/>
                      </a:endParaRPr>
                    </a:p>
                  </a:txBody>
                  <a:tcPr/>
                </a:tc>
                <a:extLst>
                  <a:ext uri="{0D108BD9-81ED-4DB2-BD59-A6C34878D82A}">
                    <a16:rowId xmlns:a16="http://schemas.microsoft.com/office/drawing/2014/main" val="2277267344"/>
                  </a:ext>
                </a:extLst>
              </a:tr>
              <a:tr h="324950">
                <a:tc>
                  <a:txBody>
                    <a:bodyPr/>
                    <a:lstStyle/>
                    <a:p>
                      <a:r>
                        <a:rPr lang="en-GB" sz="1100" b="1" dirty="0">
                          <a:solidFill>
                            <a:schemeClr val="tx1"/>
                          </a:solidFill>
                          <a:latin typeface="Comic Sans MS" panose="030F0702030302020204" pitchFamily="66" charset="0"/>
                        </a:rPr>
                        <a:t>URL</a:t>
                      </a:r>
                    </a:p>
                  </a:txBody>
                  <a:tcPr/>
                </a:tc>
                <a:tc>
                  <a:txBody>
                    <a:bodyPr/>
                    <a:lstStyle/>
                    <a:p>
                      <a:r>
                        <a:rPr lang="en-GB" sz="1100" b="0" i="0" u="none" strike="noStrike" kern="1200" dirty="0">
                          <a:solidFill>
                            <a:schemeClr val="tx1"/>
                          </a:solidFill>
                          <a:effectLst/>
                          <a:latin typeface="Comic Sans MS" panose="030F0702030302020204" pitchFamily="66" charset="0"/>
                          <a:ea typeface="+mn-ea"/>
                          <a:cs typeface="+mn-cs"/>
                        </a:rPr>
                        <a:t>stands for </a:t>
                      </a:r>
                      <a:r>
                        <a:rPr lang="en-GB" sz="1100" b="1" i="0" u="none" strike="noStrike" kern="1200" dirty="0">
                          <a:solidFill>
                            <a:schemeClr val="tx1"/>
                          </a:solidFill>
                          <a:effectLst/>
                          <a:latin typeface="Comic Sans MS" panose="030F0702030302020204" pitchFamily="66" charset="0"/>
                          <a:ea typeface="+mn-ea"/>
                          <a:cs typeface="+mn-cs"/>
                        </a:rPr>
                        <a:t>U</a:t>
                      </a:r>
                      <a:r>
                        <a:rPr lang="en-GB" sz="1100" b="0" i="0" u="none" strike="noStrike" kern="1200" dirty="0">
                          <a:solidFill>
                            <a:schemeClr val="tx1"/>
                          </a:solidFill>
                          <a:effectLst/>
                          <a:latin typeface="Comic Sans MS" panose="030F0702030302020204" pitchFamily="66" charset="0"/>
                          <a:ea typeface="+mn-ea"/>
                          <a:cs typeface="+mn-cs"/>
                        </a:rPr>
                        <a:t>niform </a:t>
                      </a:r>
                      <a:r>
                        <a:rPr lang="en-GB" sz="1100" b="1" i="0" u="none" strike="noStrike" kern="1200" dirty="0">
                          <a:solidFill>
                            <a:schemeClr val="tx1"/>
                          </a:solidFill>
                          <a:effectLst/>
                          <a:latin typeface="Comic Sans MS" panose="030F0702030302020204" pitchFamily="66" charset="0"/>
                          <a:ea typeface="+mn-ea"/>
                          <a:cs typeface="+mn-cs"/>
                        </a:rPr>
                        <a:t>R</a:t>
                      </a:r>
                      <a:r>
                        <a:rPr lang="en-GB" sz="1100" b="0" i="0" u="none" strike="noStrike" kern="1200" dirty="0">
                          <a:solidFill>
                            <a:schemeClr val="tx1"/>
                          </a:solidFill>
                          <a:effectLst/>
                          <a:latin typeface="Comic Sans MS" panose="030F0702030302020204" pitchFamily="66" charset="0"/>
                          <a:ea typeface="+mn-ea"/>
                          <a:cs typeface="+mn-cs"/>
                        </a:rPr>
                        <a:t>esource </a:t>
                      </a:r>
                      <a:r>
                        <a:rPr lang="en-GB" sz="1100" b="1" i="0" u="none" strike="noStrike" kern="1200" dirty="0">
                          <a:solidFill>
                            <a:schemeClr val="tx1"/>
                          </a:solidFill>
                          <a:effectLst/>
                          <a:latin typeface="Comic Sans MS" panose="030F0702030302020204" pitchFamily="66" charset="0"/>
                          <a:ea typeface="+mn-ea"/>
                          <a:cs typeface="+mn-cs"/>
                        </a:rPr>
                        <a:t>L</a:t>
                      </a:r>
                      <a:r>
                        <a:rPr lang="en-GB" sz="1100" b="0" i="0" u="none" strike="noStrike" kern="1200" dirty="0">
                          <a:solidFill>
                            <a:schemeClr val="tx1"/>
                          </a:solidFill>
                          <a:effectLst/>
                          <a:latin typeface="Comic Sans MS" panose="030F0702030302020204" pitchFamily="66" charset="0"/>
                          <a:ea typeface="+mn-ea"/>
                          <a:cs typeface="+mn-cs"/>
                        </a:rPr>
                        <a:t>ocator and is the address of a page on the World Wide Web.</a:t>
                      </a:r>
                      <a:endParaRPr lang="en-GB" sz="1100" dirty="0">
                        <a:solidFill>
                          <a:schemeClr val="tx1"/>
                        </a:solidFill>
                        <a:latin typeface="Comic Sans MS" panose="030F0702030302020204" pitchFamily="66" charset="0"/>
                      </a:endParaRPr>
                    </a:p>
                  </a:txBody>
                  <a:tcPr/>
                </a:tc>
                <a:extLst>
                  <a:ext uri="{0D108BD9-81ED-4DB2-BD59-A6C34878D82A}">
                    <a16:rowId xmlns:a16="http://schemas.microsoft.com/office/drawing/2014/main" val="2227043930"/>
                  </a:ext>
                </a:extLst>
              </a:tr>
            </a:tbl>
          </a:graphicData>
        </a:graphic>
      </p:graphicFrame>
      <p:sp>
        <p:nvSpPr>
          <p:cNvPr id="4" name="Rectangle 3">
            <a:extLst>
              <a:ext uri="{FF2B5EF4-FFF2-40B4-BE49-F238E27FC236}">
                <a16:creationId xmlns:a16="http://schemas.microsoft.com/office/drawing/2014/main" id="{83544B26-B989-4829-AEAA-48B9F8B497F8}"/>
              </a:ext>
            </a:extLst>
          </p:cNvPr>
          <p:cNvSpPr/>
          <p:nvPr/>
        </p:nvSpPr>
        <p:spPr>
          <a:xfrm>
            <a:off x="238539" y="1775792"/>
            <a:ext cx="42274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Scheduling and Planning</a:t>
            </a:r>
          </a:p>
          <a:p>
            <a:pPr algn="ctr"/>
            <a:endParaRPr lang="en-GB" sz="1100" dirty="0">
              <a:solidFill>
                <a:schemeClr val="tx1"/>
              </a:solidFill>
              <a:latin typeface="Comic Sans MS" panose="030F0702030302020204" pitchFamily="66" charset="0"/>
            </a:endParaRPr>
          </a:p>
          <a:p>
            <a:pPr fontAlgn="base"/>
            <a:r>
              <a:rPr lang="en-GB" sz="1100" dirty="0">
                <a:solidFill>
                  <a:schemeClr val="tx1"/>
                </a:solidFill>
                <a:latin typeface="Comic Sans MS" panose="030F0702030302020204" pitchFamily="66" charset="0"/>
              </a:rPr>
              <a:t>When you create a new project in planning software you can set a start and end date and it will automatically calculate the number of days involved.</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When managing teams, you could use project planning software to allocate tasks and control the schedule.</a:t>
            </a:r>
            <a:endParaRPr lang="en-US" sz="1100" dirty="0">
              <a:solidFill>
                <a:schemeClr val="tx1"/>
              </a:solidFill>
              <a:latin typeface="Comic Sans MS" panose="030F0702030302020204" pitchFamily="66" charset="0"/>
            </a:endParaRPr>
          </a:p>
          <a:p>
            <a:pPr algn="ctr"/>
            <a:endParaRPr lang="en-GB" dirty="0">
              <a:solidFill>
                <a:schemeClr val="tx1"/>
              </a:solidFill>
            </a:endParaRPr>
          </a:p>
        </p:txBody>
      </p:sp>
      <p:sp>
        <p:nvSpPr>
          <p:cNvPr id="5" name="Rectangle 4">
            <a:extLst>
              <a:ext uri="{FF2B5EF4-FFF2-40B4-BE49-F238E27FC236}">
                <a16:creationId xmlns:a16="http://schemas.microsoft.com/office/drawing/2014/main" id="{2DF736A1-C0E1-4CAF-B25D-2293DC51874D}"/>
              </a:ext>
            </a:extLst>
          </p:cNvPr>
          <p:cNvSpPr/>
          <p:nvPr/>
        </p:nvSpPr>
        <p:spPr>
          <a:xfrm>
            <a:off x="7606748" y="1249019"/>
            <a:ext cx="4346713" cy="257092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Setting up a team</a:t>
            </a:r>
          </a:p>
          <a:p>
            <a:pPr algn="ctr"/>
            <a:endParaRPr lang="en-GB" sz="1100" b="1" dirty="0">
              <a:solidFill>
                <a:schemeClr val="tx1"/>
              </a:solidFill>
              <a:latin typeface="Comic Sans MS" panose="030F0702030302020204" pitchFamily="66" charset="0"/>
            </a:endParaRPr>
          </a:p>
          <a:p>
            <a:pPr marL="171450" indent="-171450">
              <a:buFont typeface="Arial" panose="020B0604020202020204" pitchFamily="34" charset="0"/>
              <a:buChar char="•"/>
            </a:pPr>
            <a:r>
              <a:rPr lang="en-GB" sz="1100" dirty="0">
                <a:solidFill>
                  <a:schemeClr val="tx1"/>
                </a:solidFill>
                <a:latin typeface="Comic Sans MS" panose="030F0702030302020204" pitchFamily="66" charset="0"/>
              </a:rPr>
              <a:t>You can set up a team by inviting team members using their email address. </a:t>
            </a:r>
            <a:r>
              <a:rPr lang="en-US" sz="1100" dirty="0">
                <a:solidFill>
                  <a:schemeClr val="tx1"/>
                </a:solidFill>
                <a:latin typeface="Comic Sans MS" panose="030F0702030302020204" pitchFamily="66" charset="0"/>
              </a:rPr>
              <a:t>​</a:t>
            </a: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The team member is then notified and is given a URL and password to access the system. </a:t>
            </a:r>
            <a:r>
              <a:rPr lang="en-US" sz="1100" dirty="0">
                <a:solidFill>
                  <a:schemeClr val="tx1"/>
                </a:solidFill>
                <a:latin typeface="Comic Sans MS" panose="030F0702030302020204" pitchFamily="66" charset="0"/>
              </a:rPr>
              <a:t>​</a:t>
            </a: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When you invite users you can assign a role to them which will determine their level of access to the system.</a:t>
            </a:r>
            <a:r>
              <a:rPr lang="en-US" sz="1100" dirty="0">
                <a:solidFill>
                  <a:schemeClr val="tx1"/>
                </a:solidFill>
                <a:latin typeface="Comic Sans MS" panose="030F0702030302020204" pitchFamily="66" charset="0"/>
              </a:rPr>
              <a:t>​</a:t>
            </a: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To add activities to the project you use the calendar function.</a:t>
            </a:r>
            <a:r>
              <a:rPr lang="en-US" sz="1100" dirty="0">
                <a:solidFill>
                  <a:schemeClr val="tx1"/>
                </a:solidFill>
                <a:latin typeface="Comic Sans MS" panose="030F0702030302020204" pitchFamily="66" charset="0"/>
              </a:rPr>
              <a:t>​</a:t>
            </a: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Each participant then receives an email notifying them of any additions or changes to the calendar.</a:t>
            </a:r>
            <a:endParaRPr lang="en-US" sz="1100" dirty="0">
              <a:solidFill>
                <a:schemeClr val="tx1"/>
              </a:solidFill>
              <a:latin typeface="Comic Sans MS" panose="030F0702030302020204" pitchFamily="66" charset="0"/>
            </a:endParaRPr>
          </a:p>
          <a:p>
            <a:pPr algn="ctr"/>
            <a:endParaRPr lang="en-GB" dirty="0">
              <a:solidFill>
                <a:schemeClr val="tx1"/>
              </a:solidFill>
            </a:endParaRPr>
          </a:p>
        </p:txBody>
      </p:sp>
      <p:pic>
        <p:nvPicPr>
          <p:cNvPr id="8194" name="Picture 2">
            <a:extLst>
              <a:ext uri="{FF2B5EF4-FFF2-40B4-BE49-F238E27FC236}">
                <a16:creationId xmlns:a16="http://schemas.microsoft.com/office/drawing/2014/main" id="{CC27846C-27C6-4F6C-92D9-443EE31CF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5253" y="1295399"/>
            <a:ext cx="2562225" cy="2552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6E3828FE-F9F2-46A4-9629-8832A4E86C08}"/>
              </a:ext>
            </a:extLst>
          </p:cNvPr>
          <p:cNvGraphicFramePr>
            <a:graphicFrameLocks noGrp="1"/>
          </p:cNvGraphicFramePr>
          <p:nvPr>
            <p:extLst>
              <p:ext uri="{D42A27DB-BD31-4B8C-83A1-F6EECF244321}">
                <p14:modId xmlns:p14="http://schemas.microsoft.com/office/powerpoint/2010/main" val="2149423855"/>
              </p:ext>
            </p:extLst>
          </p:nvPr>
        </p:nvGraphicFramePr>
        <p:xfrm>
          <a:off x="1009650" y="4028661"/>
          <a:ext cx="10172700" cy="2663190"/>
        </p:xfrm>
        <a:graphic>
          <a:graphicData uri="http://schemas.openxmlformats.org/drawingml/2006/table">
            <a:tbl>
              <a:tblPr/>
              <a:tblGrid>
                <a:gridCol w="2457450">
                  <a:extLst>
                    <a:ext uri="{9D8B030D-6E8A-4147-A177-3AD203B41FA5}">
                      <a16:colId xmlns:a16="http://schemas.microsoft.com/office/drawing/2014/main" val="3144752763"/>
                    </a:ext>
                  </a:extLst>
                </a:gridCol>
                <a:gridCol w="7715250">
                  <a:extLst>
                    <a:ext uri="{9D8B030D-6E8A-4147-A177-3AD203B41FA5}">
                      <a16:colId xmlns:a16="http://schemas.microsoft.com/office/drawing/2014/main" val="4200016554"/>
                    </a:ext>
                  </a:extLst>
                </a:gridCol>
              </a:tblGrid>
              <a:tr h="361950">
                <a:tc gridSpan="2">
                  <a:txBody>
                    <a:bodyPr/>
                    <a:lstStyle/>
                    <a:p>
                      <a:pPr algn="ctr" fontAlgn="base"/>
                      <a:r>
                        <a:rPr lang="en-GB" sz="1200" b="1" i="0" u="none" strike="noStrike" kern="1200" cap="none" dirty="0">
                          <a:solidFill>
                            <a:schemeClr val="tx1"/>
                          </a:solidFill>
                          <a:effectLst/>
                          <a:latin typeface="Comic Sans MS" panose="030F0702030302020204" pitchFamily="66" charset="0"/>
                          <a:ea typeface="+mn-ea"/>
                          <a:cs typeface="+mn-cs"/>
                        </a:rPr>
                        <a:t>Benefits of using scheduling and planning software to manage and work within teams</a:t>
                      </a:r>
                      <a:endParaRPr lang="en-GB" sz="1200" b="1" i="0" dirty="0">
                        <a:solidFill>
                          <a:srgbClr val="FFFFFF"/>
                        </a:solidFill>
                        <a:effectLst/>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323"/>
                    </a:solidFill>
                  </a:tcPr>
                </a:tc>
                <a:tc hMerge="1">
                  <a:txBody>
                    <a:bodyPr/>
                    <a:lstStyle/>
                    <a:p>
                      <a:pPr algn="l" fontAlgn="base"/>
                      <a:endParaRPr lang="en-GB" sz="1100" b="1" i="0" dirty="0">
                        <a:solidFill>
                          <a:srgbClr val="FFFFFF"/>
                        </a:solidFill>
                        <a:effectLst/>
                        <a:latin typeface="Comic Sans MS" panose="030F0702030302020204" pitchFamily="66"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3813" cap="flat" cmpd="sng" algn="ctr">
                      <a:solidFill>
                        <a:srgbClr val="FFFFFF"/>
                      </a:solidFill>
                      <a:prstDash val="solid"/>
                      <a:round/>
                      <a:headEnd type="none" w="med" len="med"/>
                      <a:tailEnd type="none" w="med" len="med"/>
                    </a:lnB>
                    <a:solidFill>
                      <a:srgbClr val="F8B323"/>
                    </a:solidFill>
                  </a:tcPr>
                </a:tc>
                <a:extLst>
                  <a:ext uri="{0D108BD9-81ED-4DB2-BD59-A6C34878D82A}">
                    <a16:rowId xmlns:a16="http://schemas.microsoft.com/office/drawing/2014/main" val="1847650773"/>
                  </a:ext>
                </a:extLst>
              </a:tr>
              <a:tr h="361950">
                <a:tc>
                  <a:txBody>
                    <a:bodyPr/>
                    <a:lstStyle/>
                    <a:p>
                      <a:pPr algn="l" fontAlgn="base"/>
                      <a:r>
                        <a:rPr lang="en-GB" sz="1100" b="1" i="0" dirty="0">
                          <a:solidFill>
                            <a:srgbClr val="FFFFFF"/>
                          </a:solidFill>
                          <a:effectLst/>
                          <a:latin typeface="Comic Sans MS" panose="030F0702030302020204" pitchFamily="66" charset="0"/>
                        </a:rPr>
                        <a:t>Benefit​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323"/>
                    </a:solidFill>
                  </a:tcPr>
                </a:tc>
                <a:tc>
                  <a:txBody>
                    <a:bodyPr/>
                    <a:lstStyle/>
                    <a:p>
                      <a:pPr algn="l" fontAlgn="base"/>
                      <a:r>
                        <a:rPr lang="en-GB" sz="1100" b="1" i="0">
                          <a:solidFill>
                            <a:srgbClr val="FFFFFF"/>
                          </a:solidFill>
                          <a:effectLst/>
                          <a:latin typeface="Comic Sans MS" panose="030F0702030302020204" pitchFamily="66"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323"/>
                    </a:solidFill>
                  </a:tcPr>
                </a:tc>
                <a:extLst>
                  <a:ext uri="{0D108BD9-81ED-4DB2-BD59-A6C34878D82A}">
                    <a16:rowId xmlns:a16="http://schemas.microsoft.com/office/drawing/2014/main" val="4102333445"/>
                  </a:ext>
                </a:extLst>
              </a:tr>
              <a:tr h="361950">
                <a:tc>
                  <a:txBody>
                    <a:bodyPr/>
                    <a:lstStyle/>
                    <a:p>
                      <a:pPr algn="l" fontAlgn="base"/>
                      <a:r>
                        <a:rPr lang="en-GB" sz="1100" b="0" i="0">
                          <a:solidFill>
                            <a:srgbClr val="000000"/>
                          </a:solidFill>
                          <a:effectLst/>
                          <a:latin typeface="Comic Sans MS" panose="030F0702030302020204" pitchFamily="66" charset="0"/>
                        </a:rPr>
                        <a:t>Access​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tc>
                  <a:txBody>
                    <a:bodyPr/>
                    <a:lstStyle/>
                    <a:p>
                      <a:pPr algn="l" fontAlgn="base"/>
                      <a:r>
                        <a:rPr lang="en-GB" sz="1100" b="0" i="0">
                          <a:solidFill>
                            <a:srgbClr val="000000"/>
                          </a:solidFill>
                          <a:effectLst/>
                          <a:latin typeface="Comic Sans MS" panose="030F0702030302020204" pitchFamily="66" charset="0"/>
                        </a:rPr>
                        <a:t>Files and folders can be stored in one place so that all members of the team canaccess 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extLst>
                  <a:ext uri="{0D108BD9-81ED-4DB2-BD59-A6C34878D82A}">
                    <a16:rowId xmlns:a16="http://schemas.microsoft.com/office/drawing/2014/main" val="4268785002"/>
                  </a:ext>
                </a:extLst>
              </a:tr>
              <a:tr h="361950">
                <a:tc>
                  <a:txBody>
                    <a:bodyPr/>
                    <a:lstStyle/>
                    <a:p>
                      <a:pPr algn="l" fontAlgn="base"/>
                      <a:r>
                        <a:rPr lang="en-GB" sz="1100" b="0" i="0">
                          <a:solidFill>
                            <a:srgbClr val="000000"/>
                          </a:solidFill>
                          <a:effectLst/>
                          <a:latin typeface="Comic Sans MS" panose="030F0702030302020204" pitchFamily="66" charset="0"/>
                        </a:rPr>
                        <a:t>Tracking​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tc>
                  <a:txBody>
                    <a:bodyPr/>
                    <a:lstStyle/>
                    <a:p>
                      <a:pPr algn="l" fontAlgn="base"/>
                      <a:r>
                        <a:rPr lang="en-GB" sz="1100" b="0" i="0">
                          <a:solidFill>
                            <a:srgbClr val="000000"/>
                          </a:solidFill>
                          <a:effectLst/>
                          <a:latin typeface="Comic Sans MS" panose="030F0702030302020204" pitchFamily="66" charset="0"/>
                        </a:rPr>
                        <a:t>Project managers can track progress and monitor the activities of teammembers.​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extLst>
                  <a:ext uri="{0D108BD9-81ED-4DB2-BD59-A6C34878D82A}">
                    <a16:rowId xmlns:a16="http://schemas.microsoft.com/office/drawing/2014/main" val="2516148212"/>
                  </a:ext>
                </a:extLst>
              </a:tr>
              <a:tr h="361950">
                <a:tc>
                  <a:txBody>
                    <a:bodyPr/>
                    <a:lstStyle/>
                    <a:p>
                      <a:pPr algn="l" fontAlgn="base"/>
                      <a:r>
                        <a:rPr lang="en-GB" sz="1100" b="0" i="0">
                          <a:solidFill>
                            <a:srgbClr val="000000"/>
                          </a:solidFill>
                          <a:effectLst/>
                          <a:latin typeface="Comic Sans MS" panose="030F0702030302020204" pitchFamily="66" charset="0"/>
                        </a:rPr>
                        <a:t>Version control/archive​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tc>
                  <a:txBody>
                    <a:bodyPr/>
                    <a:lstStyle/>
                    <a:p>
                      <a:pPr algn="l" fontAlgn="base"/>
                      <a:r>
                        <a:rPr lang="en-GB" sz="1100" b="0" i="0">
                          <a:solidFill>
                            <a:srgbClr val="000000"/>
                          </a:solidFill>
                          <a:effectLst/>
                          <a:latin typeface="Comic Sans MS" panose="030F0702030302020204" pitchFamily="66" charset="0"/>
                        </a:rPr>
                        <a:t>Older versions of documents can be archived to ensure the documents being used are always the most recent ones. The archive is a file of all the previousversions of documents.​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extLst>
                  <a:ext uri="{0D108BD9-81ED-4DB2-BD59-A6C34878D82A}">
                    <a16:rowId xmlns:a16="http://schemas.microsoft.com/office/drawing/2014/main" val="3837952412"/>
                  </a:ext>
                </a:extLst>
              </a:tr>
              <a:tr h="361950">
                <a:tc>
                  <a:txBody>
                    <a:bodyPr/>
                    <a:lstStyle/>
                    <a:p>
                      <a:pPr algn="l" fontAlgn="base"/>
                      <a:r>
                        <a:rPr lang="en-GB" sz="1100" b="0" i="0">
                          <a:solidFill>
                            <a:srgbClr val="000000"/>
                          </a:solidFill>
                          <a:effectLst/>
                          <a:latin typeface="Comic Sans MS" panose="030F0702030302020204" pitchFamily="66" charset="0"/>
                        </a:rPr>
                        <a:t>Timelines and deadlines​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tc>
                  <a:txBody>
                    <a:bodyPr/>
                    <a:lstStyle/>
                    <a:p>
                      <a:pPr algn="l" fontAlgn="base"/>
                      <a:r>
                        <a:rPr lang="en-GB" sz="1100" b="0" i="0">
                          <a:solidFill>
                            <a:srgbClr val="000000"/>
                          </a:solidFill>
                          <a:effectLst/>
                          <a:latin typeface="Comic Sans MS" panose="030F0702030302020204" pitchFamily="66" charset="0"/>
                        </a:rPr>
                        <a:t>Project deadlines and key milestones can be automatically synchronised with team member calendars.​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extLst>
                  <a:ext uri="{0D108BD9-81ED-4DB2-BD59-A6C34878D82A}">
                    <a16:rowId xmlns:a16="http://schemas.microsoft.com/office/drawing/2014/main" val="1284361557"/>
                  </a:ext>
                </a:extLst>
              </a:tr>
              <a:tr h="361950">
                <a:tc>
                  <a:txBody>
                    <a:bodyPr/>
                    <a:lstStyle/>
                    <a:p>
                      <a:pPr algn="l" fontAlgn="base"/>
                      <a:r>
                        <a:rPr lang="en-GB" sz="1100" b="0" i="0">
                          <a:solidFill>
                            <a:srgbClr val="000000"/>
                          </a:solidFill>
                          <a:effectLst/>
                          <a:latin typeface="Comic Sans MS" panose="030F0702030302020204" pitchFamily="66" charset="0"/>
                        </a:rPr>
                        <a:t>Communication andcollaboration​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tc>
                  <a:txBody>
                    <a:bodyPr/>
                    <a:lstStyle/>
                    <a:p>
                      <a:pPr algn="l" fontAlgn="base"/>
                      <a:r>
                        <a:rPr lang="en-GB" sz="1100" b="0" i="0" dirty="0">
                          <a:solidFill>
                            <a:srgbClr val="000000"/>
                          </a:solidFill>
                          <a:effectLst/>
                          <a:latin typeface="Comic Sans MS" panose="030F0702030302020204" pitchFamily="66" charset="0"/>
                        </a:rPr>
                        <a:t>Software automatically allows for variations in time zones. This enables workers in different time zones to see when they need to do tasks in their own time zone​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extLst>
                  <a:ext uri="{0D108BD9-81ED-4DB2-BD59-A6C34878D82A}">
                    <a16:rowId xmlns:a16="http://schemas.microsoft.com/office/drawing/2014/main" val="427356470"/>
                  </a:ext>
                </a:extLst>
              </a:tr>
            </a:tbl>
          </a:graphicData>
        </a:graphic>
      </p:graphicFrame>
    </p:spTree>
    <p:extLst>
      <p:ext uri="{BB962C8B-B14F-4D97-AF65-F5344CB8AC3E}">
        <p14:creationId xmlns:p14="http://schemas.microsoft.com/office/powerpoint/2010/main" val="3987050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FE91338-8966-4A81-A229-943163EE009F}"/>
              </a:ext>
            </a:extLst>
          </p:cNvPr>
          <p:cNvSpPr>
            <a:spLocks noChangeArrowheads="1"/>
          </p:cNvSpPr>
          <p:nvPr/>
        </p:nvSpPr>
        <p:spPr bwMode="auto">
          <a:xfrm>
            <a:off x="118155" y="-2232"/>
            <a:ext cx="120738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altLang="en-US"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Component 3 Learning Aim A Modern Technologies - </a:t>
            </a:r>
            <a:r>
              <a:rPr lang="en-GB" altLang="en-US" sz="1200" b="1" dirty="0">
                <a:latin typeface="Comic Sans MS" panose="030F0702030302020204" pitchFamily="66" charset="0"/>
                <a:ea typeface="Calibri" panose="020F0502020204030204" pitchFamily="34" charset="0"/>
                <a:cs typeface="Times New Roman" panose="02020603050405020304" pitchFamily="18" charset="0"/>
              </a:rPr>
              <a:t>A2 Impact of Modern Technologies</a:t>
            </a:r>
          </a:p>
          <a:p>
            <a:pPr lvl="0" algn="ctr" eaLnBrk="0" fontAlgn="base" hangingPunct="0">
              <a:spcBef>
                <a:spcPct val="0"/>
              </a:spcBef>
              <a:spcAft>
                <a:spcPct val="0"/>
              </a:spcAft>
            </a:pPr>
            <a:r>
              <a:rPr lang="en-GB" altLang="en-US" sz="1200" b="1" dirty="0">
                <a:latin typeface="Comic Sans MS" panose="030F0702030302020204" pitchFamily="66" charset="0"/>
                <a:cs typeface="Times New Roman" panose="02020603050405020304" pitchFamily="18" charset="0"/>
              </a:rPr>
              <a:t>Communication with Stakeholders</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4B0DA0FD-D8E0-43D0-BC7E-E66D3C430F24}"/>
              </a:ext>
            </a:extLst>
          </p:cNvPr>
          <p:cNvSpPr/>
          <p:nvPr/>
        </p:nvSpPr>
        <p:spPr>
          <a:xfrm>
            <a:off x="225287" y="866899"/>
            <a:ext cx="3710609" cy="1378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Communication Platforms</a:t>
            </a:r>
          </a:p>
          <a:p>
            <a:pPr algn="ctr"/>
            <a:endParaRPr lang="en-GB" sz="1100" b="1" dirty="0">
              <a:solidFill>
                <a:schemeClr val="tx1"/>
              </a:solidFill>
              <a:latin typeface="Comic Sans MS" panose="030F0702030302020204" pitchFamily="66" charset="0"/>
            </a:endParaRPr>
          </a:p>
          <a:p>
            <a:pPr fontAlgn="base"/>
            <a:r>
              <a:rPr lang="en-GB" sz="1100" dirty="0">
                <a:solidFill>
                  <a:schemeClr val="tx1"/>
                </a:solidFill>
                <a:latin typeface="Comic Sans MS" panose="030F0702030302020204" pitchFamily="66" charset="0"/>
              </a:rPr>
              <a:t>There are lots of communication platforms available, for example:</a:t>
            </a:r>
            <a:r>
              <a:rPr lang="en-US" sz="1100" dirty="0">
                <a:solidFill>
                  <a:schemeClr val="tx1"/>
                </a:solidFill>
                <a:latin typeface="Comic Sans MS" panose="030F0702030302020204" pitchFamily="66" charset="0"/>
              </a:rPr>
              <a:t>​</a:t>
            </a:r>
          </a:p>
          <a:p>
            <a:pPr marL="285750" indent="-285750" fontAlgn="base">
              <a:buFont typeface="Arial" panose="020B0604020202020204" pitchFamily="34" charset="0"/>
              <a:buChar char="•"/>
            </a:pPr>
            <a:r>
              <a:rPr lang="en-GB" sz="1100" dirty="0">
                <a:solidFill>
                  <a:schemeClr val="tx1"/>
                </a:solidFill>
                <a:latin typeface="Comic Sans MS" panose="030F0702030302020204" pitchFamily="66" charset="0"/>
              </a:rPr>
              <a:t>Email,</a:t>
            </a:r>
            <a:r>
              <a:rPr lang="en-US" sz="1100" dirty="0">
                <a:solidFill>
                  <a:schemeClr val="tx1"/>
                </a:solidFill>
                <a:latin typeface="Comic Sans MS" panose="030F0702030302020204" pitchFamily="66" charset="0"/>
              </a:rPr>
              <a:t>​</a:t>
            </a:r>
          </a:p>
          <a:p>
            <a:pPr marL="285750" indent="-285750" fontAlgn="base">
              <a:buFont typeface="Arial" panose="020B0604020202020204" pitchFamily="34" charset="0"/>
              <a:buChar char="•"/>
            </a:pPr>
            <a:r>
              <a:rPr lang="en-GB" sz="1100" dirty="0">
                <a:solidFill>
                  <a:schemeClr val="tx1"/>
                </a:solidFill>
                <a:latin typeface="Comic Sans MS" panose="030F0702030302020204" pitchFamily="66" charset="0"/>
              </a:rPr>
              <a:t>Social media,</a:t>
            </a:r>
            <a:r>
              <a:rPr lang="en-US" sz="1100" dirty="0">
                <a:solidFill>
                  <a:schemeClr val="tx1"/>
                </a:solidFill>
                <a:latin typeface="Comic Sans MS" panose="030F0702030302020204" pitchFamily="66" charset="0"/>
              </a:rPr>
              <a:t>​</a:t>
            </a:r>
          </a:p>
          <a:p>
            <a:pPr marL="285750" indent="-285750" fontAlgn="base">
              <a:buFont typeface="Arial" panose="020B0604020202020204" pitchFamily="34" charset="0"/>
              <a:buChar char="•"/>
            </a:pPr>
            <a:r>
              <a:rPr lang="en-GB" sz="1100" dirty="0">
                <a:solidFill>
                  <a:schemeClr val="tx1"/>
                </a:solidFill>
                <a:latin typeface="Comic Sans MS" panose="030F0702030302020204" pitchFamily="66" charset="0"/>
              </a:rPr>
              <a:t>Text messages</a:t>
            </a:r>
            <a:endParaRPr lang="en-US" sz="1100" dirty="0">
              <a:solidFill>
                <a:schemeClr val="tx1"/>
              </a:solidFill>
              <a:latin typeface="Comic Sans MS" panose="030F0702030302020204" pitchFamily="66" charset="0"/>
            </a:endParaRPr>
          </a:p>
        </p:txBody>
      </p:sp>
      <p:sp>
        <p:nvSpPr>
          <p:cNvPr id="4" name="Rectangle 3">
            <a:extLst>
              <a:ext uri="{FF2B5EF4-FFF2-40B4-BE49-F238E27FC236}">
                <a16:creationId xmlns:a16="http://schemas.microsoft.com/office/drawing/2014/main" id="{B6F9C1DF-AF63-4DCC-ACD4-979B4CD9D471}"/>
              </a:ext>
            </a:extLst>
          </p:cNvPr>
          <p:cNvSpPr/>
          <p:nvPr/>
        </p:nvSpPr>
        <p:spPr>
          <a:xfrm>
            <a:off x="4081670" y="866899"/>
            <a:ext cx="2703444" cy="13782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Communication with Stakeholders</a:t>
            </a:r>
          </a:p>
          <a:p>
            <a:pPr algn="ctr"/>
            <a:endParaRPr lang="en-GB" sz="1100" dirty="0">
              <a:solidFill>
                <a:schemeClr val="tx1"/>
              </a:solidFill>
              <a:latin typeface="Comic Sans MS" panose="030F0702030302020204" pitchFamily="66" charset="0"/>
            </a:endParaRPr>
          </a:p>
          <a:p>
            <a:pPr algn="ctr"/>
            <a:r>
              <a:rPr lang="en-GB" sz="1100" dirty="0">
                <a:solidFill>
                  <a:schemeClr val="tx1"/>
                </a:solidFill>
                <a:latin typeface="Comic Sans MS" panose="030F0702030302020204" pitchFamily="66" charset="0"/>
              </a:rPr>
              <a:t>Organisations use a wide selection of communication technologies to connect with their stakeholders, from their corporate websites to social media platforms such as Facebook</a:t>
            </a:r>
            <a:r>
              <a:rPr lang="en-GB" dirty="0"/>
              <a:t>.</a:t>
            </a:r>
          </a:p>
        </p:txBody>
      </p:sp>
      <p:sp>
        <p:nvSpPr>
          <p:cNvPr id="5" name="Rectangle 4">
            <a:extLst>
              <a:ext uri="{FF2B5EF4-FFF2-40B4-BE49-F238E27FC236}">
                <a16:creationId xmlns:a16="http://schemas.microsoft.com/office/drawing/2014/main" id="{A01BFB39-81E4-4BCE-AAA3-732F91CCCB63}"/>
              </a:ext>
            </a:extLst>
          </p:cNvPr>
          <p:cNvSpPr/>
          <p:nvPr/>
        </p:nvSpPr>
        <p:spPr>
          <a:xfrm>
            <a:off x="6930888" y="866899"/>
            <a:ext cx="2703445" cy="160273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What is a stakeholder?</a:t>
            </a:r>
          </a:p>
          <a:p>
            <a:pPr algn="ctr"/>
            <a:endParaRPr lang="en-GB" sz="1100" dirty="0">
              <a:solidFill>
                <a:schemeClr val="tx1"/>
              </a:solidFill>
              <a:latin typeface="Comic Sans MS" panose="030F0702030302020204" pitchFamily="66" charset="0"/>
            </a:endParaRPr>
          </a:p>
          <a:p>
            <a:pPr fontAlgn="base"/>
            <a:r>
              <a:rPr lang="en-GB" sz="1100" dirty="0">
                <a:solidFill>
                  <a:schemeClr val="tx1"/>
                </a:solidFill>
                <a:latin typeface="Comic Sans MS" panose="030F0702030302020204" pitchFamily="66" charset="0"/>
              </a:rPr>
              <a:t>An organisation’s stakeholders include:</a:t>
            </a:r>
            <a:r>
              <a:rPr lang="en-US" sz="1100" dirty="0">
                <a:solidFill>
                  <a:schemeClr val="tx1"/>
                </a:solidFill>
                <a:latin typeface="Comic Sans MS" panose="030F0702030302020204" pitchFamily="66" charset="0"/>
              </a:rPr>
              <a:t>​</a:t>
            </a:r>
          </a:p>
          <a:p>
            <a:pPr marL="285750" indent="-285750" fontAlgn="base">
              <a:buFont typeface="Arial" panose="020B0604020202020204" pitchFamily="34" charset="0"/>
              <a:buChar char="•"/>
            </a:pPr>
            <a:r>
              <a:rPr lang="en-GB" sz="1100" dirty="0">
                <a:solidFill>
                  <a:schemeClr val="tx1"/>
                </a:solidFill>
                <a:latin typeface="Comic Sans MS" panose="030F0702030302020204" pitchFamily="66" charset="0"/>
              </a:rPr>
              <a:t>Customers,</a:t>
            </a:r>
            <a:r>
              <a:rPr lang="en-US" sz="1100" dirty="0">
                <a:solidFill>
                  <a:schemeClr val="tx1"/>
                </a:solidFill>
                <a:latin typeface="Comic Sans MS" panose="030F0702030302020204" pitchFamily="66" charset="0"/>
              </a:rPr>
              <a:t>​</a:t>
            </a:r>
          </a:p>
          <a:p>
            <a:pPr marL="285750" indent="-285750" fontAlgn="base">
              <a:buFont typeface="Arial" panose="020B0604020202020204" pitchFamily="34" charset="0"/>
              <a:buChar char="•"/>
            </a:pPr>
            <a:r>
              <a:rPr lang="en-GB" sz="1100" dirty="0">
                <a:solidFill>
                  <a:schemeClr val="tx1"/>
                </a:solidFill>
                <a:latin typeface="Comic Sans MS" panose="030F0702030302020204" pitchFamily="66" charset="0"/>
              </a:rPr>
              <a:t>Employees,</a:t>
            </a:r>
            <a:r>
              <a:rPr lang="en-US" sz="1100" dirty="0">
                <a:solidFill>
                  <a:schemeClr val="tx1"/>
                </a:solidFill>
                <a:latin typeface="Comic Sans MS" panose="030F0702030302020204" pitchFamily="66" charset="0"/>
              </a:rPr>
              <a:t>​</a:t>
            </a:r>
          </a:p>
          <a:p>
            <a:pPr marL="285750" indent="-285750" fontAlgn="base">
              <a:buFont typeface="Arial" panose="020B0604020202020204" pitchFamily="34" charset="0"/>
              <a:buChar char="•"/>
            </a:pPr>
            <a:r>
              <a:rPr lang="en-GB" sz="1100" dirty="0">
                <a:solidFill>
                  <a:schemeClr val="tx1"/>
                </a:solidFill>
                <a:latin typeface="Comic Sans MS" panose="030F0702030302020204" pitchFamily="66" charset="0"/>
              </a:rPr>
              <a:t>Suppliers,</a:t>
            </a:r>
            <a:r>
              <a:rPr lang="en-US" sz="1100" dirty="0">
                <a:solidFill>
                  <a:schemeClr val="tx1"/>
                </a:solidFill>
                <a:latin typeface="Comic Sans MS" panose="030F0702030302020204" pitchFamily="66" charset="0"/>
              </a:rPr>
              <a:t>​</a:t>
            </a:r>
          </a:p>
          <a:p>
            <a:pPr marL="285750" indent="-285750" fontAlgn="base">
              <a:buFont typeface="Arial" panose="020B0604020202020204" pitchFamily="34" charset="0"/>
              <a:buChar char="•"/>
            </a:pPr>
            <a:r>
              <a:rPr lang="en-GB" sz="1100" dirty="0">
                <a:solidFill>
                  <a:schemeClr val="tx1"/>
                </a:solidFill>
                <a:latin typeface="Comic Sans MS" panose="030F0702030302020204" pitchFamily="66" charset="0"/>
              </a:rPr>
              <a:t>Anyone else with an interest in the organisation.</a:t>
            </a:r>
            <a:endParaRPr lang="en-US" sz="1100" dirty="0">
              <a:solidFill>
                <a:schemeClr val="tx1"/>
              </a:solidFill>
              <a:latin typeface="Comic Sans MS" panose="030F0702030302020204" pitchFamily="66" charset="0"/>
            </a:endParaRPr>
          </a:p>
        </p:txBody>
      </p:sp>
      <p:graphicFrame>
        <p:nvGraphicFramePr>
          <p:cNvPr id="6" name="Table 5">
            <a:extLst>
              <a:ext uri="{FF2B5EF4-FFF2-40B4-BE49-F238E27FC236}">
                <a16:creationId xmlns:a16="http://schemas.microsoft.com/office/drawing/2014/main" id="{18F1A0E6-DD4D-40E6-880C-615CCFE78E11}"/>
              </a:ext>
            </a:extLst>
          </p:cNvPr>
          <p:cNvGraphicFramePr>
            <a:graphicFrameLocks noGrp="1"/>
          </p:cNvGraphicFramePr>
          <p:nvPr>
            <p:extLst>
              <p:ext uri="{D42A27DB-BD31-4B8C-83A1-F6EECF244321}">
                <p14:modId xmlns:p14="http://schemas.microsoft.com/office/powerpoint/2010/main" val="1949779889"/>
              </p:ext>
            </p:extLst>
          </p:nvPr>
        </p:nvGraphicFramePr>
        <p:xfrm>
          <a:off x="384313" y="2687882"/>
          <a:ext cx="6255026" cy="3742002"/>
        </p:xfrm>
        <a:graphic>
          <a:graphicData uri="http://schemas.openxmlformats.org/drawingml/2006/table">
            <a:tbl>
              <a:tblPr/>
              <a:tblGrid>
                <a:gridCol w="1311965">
                  <a:extLst>
                    <a:ext uri="{9D8B030D-6E8A-4147-A177-3AD203B41FA5}">
                      <a16:colId xmlns:a16="http://schemas.microsoft.com/office/drawing/2014/main" val="1738460608"/>
                    </a:ext>
                  </a:extLst>
                </a:gridCol>
                <a:gridCol w="4943061">
                  <a:extLst>
                    <a:ext uri="{9D8B030D-6E8A-4147-A177-3AD203B41FA5}">
                      <a16:colId xmlns:a16="http://schemas.microsoft.com/office/drawing/2014/main" val="3764294894"/>
                    </a:ext>
                  </a:extLst>
                </a:gridCol>
              </a:tblGrid>
              <a:tr h="309420">
                <a:tc gridSpan="2">
                  <a:txBody>
                    <a:bodyPr/>
                    <a:lstStyle/>
                    <a:p>
                      <a:pPr algn="ctr" fontAlgn="base"/>
                      <a:r>
                        <a:rPr lang="en-GB" sz="1100" b="1" i="0" dirty="0">
                          <a:solidFill>
                            <a:schemeClr val="tx1"/>
                          </a:solidFill>
                          <a:effectLst/>
                          <a:latin typeface="Comic Sans MS" panose="030F0702030302020204" pitchFamily="66" charset="0"/>
                        </a:rPr>
                        <a:t>Technologies for Communication</a:t>
                      </a:r>
                    </a:p>
                  </a:txBody>
                  <a:tcPr marL="85425" marR="85425" marT="42713" marB="42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323"/>
                    </a:solidFill>
                  </a:tcPr>
                </a:tc>
                <a:tc hMerge="1">
                  <a:txBody>
                    <a:bodyPr/>
                    <a:lstStyle/>
                    <a:p>
                      <a:pPr algn="l" fontAlgn="base"/>
                      <a:endParaRPr lang="en-GB" sz="1100" b="1" i="0" dirty="0">
                        <a:solidFill>
                          <a:srgbClr val="FFFFFF"/>
                        </a:solidFill>
                        <a:effectLst/>
                        <a:latin typeface="Comic Sans MS" panose="030F0702030302020204" pitchFamily="66" charset="0"/>
                      </a:endParaRPr>
                    </a:p>
                  </a:txBody>
                  <a:tcPr marL="85425" marR="85425" marT="42713" marB="42713">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3813" cap="flat" cmpd="sng" algn="ctr">
                      <a:solidFill>
                        <a:srgbClr val="FFFFFF"/>
                      </a:solidFill>
                      <a:prstDash val="solid"/>
                      <a:round/>
                      <a:headEnd type="none" w="med" len="med"/>
                      <a:tailEnd type="none" w="med" len="med"/>
                    </a:lnB>
                    <a:solidFill>
                      <a:srgbClr val="F8B323"/>
                    </a:solidFill>
                  </a:tcPr>
                </a:tc>
                <a:extLst>
                  <a:ext uri="{0D108BD9-81ED-4DB2-BD59-A6C34878D82A}">
                    <a16:rowId xmlns:a16="http://schemas.microsoft.com/office/drawing/2014/main" val="1603980579"/>
                  </a:ext>
                </a:extLst>
              </a:tr>
              <a:tr h="309420">
                <a:tc>
                  <a:txBody>
                    <a:bodyPr/>
                    <a:lstStyle/>
                    <a:p>
                      <a:pPr algn="l" fontAlgn="base"/>
                      <a:r>
                        <a:rPr lang="en-GB" sz="1100" b="1" i="0" dirty="0">
                          <a:solidFill>
                            <a:srgbClr val="FFFFFF"/>
                          </a:solidFill>
                          <a:effectLst/>
                          <a:latin typeface="Comic Sans MS" panose="030F0702030302020204" pitchFamily="66" charset="0"/>
                        </a:rPr>
                        <a:t>Channels​</a:t>
                      </a:r>
                    </a:p>
                  </a:txBody>
                  <a:tcPr marL="85425" marR="85425" marT="42713" marB="42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323"/>
                    </a:solidFill>
                  </a:tcPr>
                </a:tc>
                <a:tc>
                  <a:txBody>
                    <a:bodyPr/>
                    <a:lstStyle/>
                    <a:p>
                      <a:pPr algn="l" fontAlgn="base"/>
                      <a:r>
                        <a:rPr lang="en-GB" sz="1100" b="1" i="0" dirty="0">
                          <a:solidFill>
                            <a:srgbClr val="FFFFFF"/>
                          </a:solidFill>
                          <a:effectLst/>
                          <a:latin typeface="Comic Sans MS" panose="030F0702030302020204" pitchFamily="66" charset="0"/>
                        </a:rPr>
                        <a:t>Description​</a:t>
                      </a:r>
                    </a:p>
                  </a:txBody>
                  <a:tcPr marL="85425" marR="85425" marT="42713" marB="42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323"/>
                    </a:solidFill>
                  </a:tcPr>
                </a:tc>
                <a:extLst>
                  <a:ext uri="{0D108BD9-81ED-4DB2-BD59-A6C34878D82A}">
                    <a16:rowId xmlns:a16="http://schemas.microsoft.com/office/drawing/2014/main" val="3897676622"/>
                  </a:ext>
                </a:extLst>
              </a:tr>
              <a:tr h="423825">
                <a:tc>
                  <a:txBody>
                    <a:bodyPr/>
                    <a:lstStyle/>
                    <a:p>
                      <a:pPr algn="l" fontAlgn="base"/>
                      <a:r>
                        <a:rPr lang="en-GB" sz="1100" b="0" i="0">
                          <a:solidFill>
                            <a:srgbClr val="000000"/>
                          </a:solidFill>
                          <a:effectLst/>
                          <a:latin typeface="Comic Sans MS" panose="030F0702030302020204" pitchFamily="66" charset="0"/>
                        </a:rPr>
                        <a:t>Websites​</a:t>
                      </a:r>
                    </a:p>
                  </a:txBody>
                  <a:tcPr marL="85425" marR="85425" marT="42713" marB="42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tc>
                  <a:txBody>
                    <a:bodyPr/>
                    <a:lstStyle/>
                    <a:p>
                      <a:pPr algn="l" fontAlgn="base"/>
                      <a:r>
                        <a:rPr lang="en-GB" sz="1100" b="0" i="0" dirty="0">
                          <a:solidFill>
                            <a:srgbClr val="000000"/>
                          </a:solidFill>
                          <a:effectLst/>
                          <a:latin typeface="Comic Sans MS" panose="030F0702030302020204" pitchFamily="66" charset="0"/>
                        </a:rPr>
                        <a:t>Provide a range of content, including information on products or services, prices, stock information and special offers so that customers can buy items online.​</a:t>
                      </a:r>
                    </a:p>
                  </a:txBody>
                  <a:tcPr marL="85425" marR="85425" marT="42713" marB="42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extLst>
                  <a:ext uri="{0D108BD9-81ED-4DB2-BD59-A6C34878D82A}">
                    <a16:rowId xmlns:a16="http://schemas.microsoft.com/office/drawing/2014/main" val="2682633441"/>
                  </a:ext>
                </a:extLst>
              </a:tr>
              <a:tr h="269742">
                <a:tc>
                  <a:txBody>
                    <a:bodyPr/>
                    <a:lstStyle/>
                    <a:p>
                      <a:pPr algn="l" fontAlgn="base"/>
                      <a:r>
                        <a:rPr lang="en-GB" sz="1100" b="0" i="0">
                          <a:solidFill>
                            <a:srgbClr val="000000"/>
                          </a:solidFill>
                          <a:effectLst/>
                          <a:latin typeface="Comic Sans MS" panose="030F0702030302020204" pitchFamily="66" charset="0"/>
                        </a:rPr>
                        <a:t>Social media​</a:t>
                      </a:r>
                    </a:p>
                  </a:txBody>
                  <a:tcPr marL="85425" marR="85425" marT="42713" marB="42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tc>
                  <a:txBody>
                    <a:bodyPr/>
                    <a:lstStyle/>
                    <a:p>
                      <a:pPr algn="l" fontAlgn="base"/>
                      <a:r>
                        <a:rPr lang="en-GB" sz="1100" b="0" i="0">
                          <a:solidFill>
                            <a:srgbClr val="000000"/>
                          </a:solidFill>
                          <a:effectLst/>
                          <a:latin typeface="Comic Sans MS" panose="030F0702030302020204" pitchFamily="66" charset="0"/>
                        </a:rPr>
                        <a:t>Organisations can communicate in a much more relaxed way e.g. customers can ask for advice about a product.​</a:t>
                      </a:r>
                    </a:p>
                  </a:txBody>
                  <a:tcPr marL="85425" marR="85425" marT="42713" marB="42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extLst>
                  <a:ext uri="{0D108BD9-81ED-4DB2-BD59-A6C34878D82A}">
                    <a16:rowId xmlns:a16="http://schemas.microsoft.com/office/drawing/2014/main" val="274465116"/>
                  </a:ext>
                </a:extLst>
              </a:tr>
              <a:tr h="356804">
                <a:tc>
                  <a:txBody>
                    <a:bodyPr/>
                    <a:lstStyle/>
                    <a:p>
                      <a:pPr algn="l" fontAlgn="base"/>
                      <a:r>
                        <a:rPr lang="en-GB" sz="1100" b="0" i="0">
                          <a:solidFill>
                            <a:srgbClr val="000000"/>
                          </a:solidFill>
                          <a:effectLst/>
                          <a:latin typeface="Comic Sans MS" panose="030F0702030302020204" pitchFamily="66" charset="0"/>
                        </a:rPr>
                        <a:t>Email​</a:t>
                      </a:r>
                    </a:p>
                  </a:txBody>
                  <a:tcPr marL="85425" marR="85425" marT="42713" marB="42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tc>
                  <a:txBody>
                    <a:bodyPr/>
                    <a:lstStyle/>
                    <a:p>
                      <a:pPr algn="l" fontAlgn="base"/>
                      <a:r>
                        <a:rPr lang="en-GB" sz="1100" b="0" i="0">
                          <a:solidFill>
                            <a:srgbClr val="000000"/>
                          </a:solidFill>
                          <a:effectLst/>
                          <a:latin typeface="Comic Sans MS" panose="030F0702030302020204" pitchFamily="66" charset="0"/>
                        </a:rPr>
                        <a:t>More formal method of communication that has largely taken over from letters as the email is received almost instantly.​</a:t>
                      </a:r>
                    </a:p>
                  </a:txBody>
                  <a:tcPr marL="85425" marR="85425" marT="42713" marB="42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extLst>
                  <a:ext uri="{0D108BD9-81ED-4DB2-BD59-A6C34878D82A}">
                    <a16:rowId xmlns:a16="http://schemas.microsoft.com/office/drawing/2014/main" val="2559177578"/>
                  </a:ext>
                </a:extLst>
              </a:tr>
              <a:tr h="546436">
                <a:tc>
                  <a:txBody>
                    <a:bodyPr/>
                    <a:lstStyle/>
                    <a:p>
                      <a:pPr algn="l" fontAlgn="base"/>
                      <a:r>
                        <a:rPr lang="en-GB" sz="1100" b="0" i="0" dirty="0">
                          <a:solidFill>
                            <a:srgbClr val="000000"/>
                          </a:solidFill>
                          <a:effectLst/>
                          <a:latin typeface="Comic Sans MS" panose="030F0702030302020204" pitchFamily="66" charset="0"/>
                        </a:rPr>
                        <a:t>Voice communication​</a:t>
                      </a:r>
                    </a:p>
                  </a:txBody>
                  <a:tcPr marL="85425" marR="85425" marT="42713" marB="42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tc>
                  <a:txBody>
                    <a:bodyPr/>
                    <a:lstStyle/>
                    <a:p>
                      <a:pPr algn="l" fontAlgn="base"/>
                      <a:r>
                        <a:rPr lang="en-GB" sz="1100" b="0" i="0">
                          <a:solidFill>
                            <a:srgbClr val="000000"/>
                          </a:solidFill>
                          <a:effectLst/>
                          <a:latin typeface="Comic Sans MS" panose="030F0702030302020204" pitchFamily="66" charset="0"/>
                        </a:rPr>
                        <a:t>Brings people together without them being in the same place. Can be live video as wellas audio. ​</a:t>
                      </a:r>
                    </a:p>
                    <a:p>
                      <a:pPr algn="l" fontAlgn="base"/>
                      <a:r>
                        <a:rPr lang="en-GB" sz="1100" b="0" i="0">
                          <a:solidFill>
                            <a:srgbClr val="000000"/>
                          </a:solidFill>
                          <a:effectLst/>
                          <a:latin typeface="Comic Sans MS" panose="030F0702030302020204" pitchFamily="66" charset="0"/>
                        </a:rPr>
                        <a:t>This technology is often used to deliver training. The presenter can display presentationslides on the screen and participants can hear the presenter speak.​</a:t>
                      </a:r>
                    </a:p>
                  </a:txBody>
                  <a:tcPr marL="85425" marR="85425" marT="42713" marB="42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extLst>
                  <a:ext uri="{0D108BD9-81ED-4DB2-BD59-A6C34878D82A}">
                    <a16:rowId xmlns:a16="http://schemas.microsoft.com/office/drawing/2014/main" val="1661859716"/>
                  </a:ext>
                </a:extLst>
              </a:tr>
              <a:tr h="769778">
                <a:tc>
                  <a:txBody>
                    <a:bodyPr/>
                    <a:lstStyle/>
                    <a:p>
                      <a:pPr algn="l" fontAlgn="base"/>
                      <a:r>
                        <a:rPr lang="en-GB" sz="1100" b="0" i="0">
                          <a:solidFill>
                            <a:srgbClr val="000000"/>
                          </a:solidFill>
                          <a:effectLst/>
                          <a:latin typeface="Comic Sans MS" panose="030F0702030302020204" pitchFamily="66" charset="0"/>
                        </a:rPr>
                        <a:t>Live chat​</a:t>
                      </a:r>
                    </a:p>
                  </a:txBody>
                  <a:tcPr marL="85425" marR="85425" marT="42713" marB="42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tc>
                  <a:txBody>
                    <a:bodyPr/>
                    <a:lstStyle/>
                    <a:p>
                      <a:pPr algn="l" fontAlgn="base"/>
                      <a:r>
                        <a:rPr lang="en-GB" sz="1100" b="0" i="0" dirty="0">
                          <a:solidFill>
                            <a:srgbClr val="000000"/>
                          </a:solidFill>
                          <a:effectLst/>
                          <a:latin typeface="Comic Sans MS" panose="030F0702030302020204" pitchFamily="66" charset="0"/>
                        </a:rPr>
                        <a:t>Some organisations offer technical support and customer service using live chat, where a text messaging app is used to support a conversation.​</a:t>
                      </a:r>
                    </a:p>
                    <a:p>
                      <a:pPr algn="l" fontAlgn="base"/>
                      <a:r>
                        <a:rPr lang="en-GB" sz="1100" b="0" i="0" dirty="0">
                          <a:solidFill>
                            <a:srgbClr val="000000"/>
                          </a:solidFill>
                          <a:effectLst/>
                          <a:latin typeface="Comic Sans MS" panose="030F0702030302020204" pitchFamily="66" charset="0"/>
                        </a:rPr>
                        <a:t>Users usually have to log into their account to access this feature.​</a:t>
                      </a:r>
                    </a:p>
                  </a:txBody>
                  <a:tcPr marL="85425" marR="85425" marT="42713" marB="42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extLst>
                  <a:ext uri="{0D108BD9-81ED-4DB2-BD59-A6C34878D82A}">
                    <a16:rowId xmlns:a16="http://schemas.microsoft.com/office/drawing/2014/main" val="3594025609"/>
                  </a:ext>
                </a:extLst>
              </a:tr>
            </a:tbl>
          </a:graphicData>
        </a:graphic>
      </p:graphicFrame>
      <p:sp>
        <p:nvSpPr>
          <p:cNvPr id="8" name="Rectangle 7">
            <a:extLst>
              <a:ext uri="{FF2B5EF4-FFF2-40B4-BE49-F238E27FC236}">
                <a16:creationId xmlns:a16="http://schemas.microsoft.com/office/drawing/2014/main" id="{FE627867-BEB9-4B49-840A-E5BB1F51D590}"/>
              </a:ext>
            </a:extLst>
          </p:cNvPr>
          <p:cNvSpPr/>
          <p:nvPr/>
        </p:nvSpPr>
        <p:spPr>
          <a:xfrm>
            <a:off x="6785114" y="2687882"/>
            <a:ext cx="5300870" cy="121738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100" b="1" dirty="0">
                <a:solidFill>
                  <a:schemeClr val="tx1"/>
                </a:solidFill>
                <a:latin typeface="Comic Sans MS" panose="030F0702030302020204" pitchFamily="66" charset="0"/>
              </a:rPr>
              <a:t>How to choose the right communication technologies</a:t>
            </a:r>
          </a:p>
          <a:p>
            <a:pPr fontAlgn="base"/>
            <a:endParaRPr lang="en-GB" sz="1100" b="1" dirty="0">
              <a:solidFill>
                <a:schemeClr val="tx1"/>
              </a:solidFill>
              <a:latin typeface="Comic Sans MS" panose="030F0702030302020204" pitchFamily="66" charset="0"/>
            </a:endParaRPr>
          </a:p>
          <a:p>
            <a:pPr fontAlgn="base"/>
            <a:r>
              <a:rPr lang="en-GB" sz="1100" dirty="0">
                <a:solidFill>
                  <a:schemeClr val="tx1"/>
                </a:solidFill>
                <a:latin typeface="Comic Sans MS" panose="030F0702030302020204" pitchFamily="66" charset="0"/>
              </a:rPr>
              <a:t>Organisations must think carefully about which communication channels they should use in different situations to share information, data or other media. </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Communications can largely be classified as either private/direct or public.</a:t>
            </a:r>
            <a:endParaRPr lang="en-US" sz="1100" dirty="0">
              <a:solidFill>
                <a:schemeClr val="tx1"/>
              </a:solidFill>
              <a:latin typeface="Comic Sans MS" panose="030F0702030302020204" pitchFamily="66" charset="0"/>
            </a:endParaRPr>
          </a:p>
        </p:txBody>
      </p:sp>
      <p:graphicFrame>
        <p:nvGraphicFramePr>
          <p:cNvPr id="9" name="Table 8">
            <a:extLst>
              <a:ext uri="{FF2B5EF4-FFF2-40B4-BE49-F238E27FC236}">
                <a16:creationId xmlns:a16="http://schemas.microsoft.com/office/drawing/2014/main" id="{F84A5A17-81C8-495A-9709-FD9CC16003D7}"/>
              </a:ext>
            </a:extLst>
          </p:cNvPr>
          <p:cNvGraphicFramePr>
            <a:graphicFrameLocks noGrp="1"/>
          </p:cNvGraphicFramePr>
          <p:nvPr>
            <p:extLst>
              <p:ext uri="{D42A27DB-BD31-4B8C-83A1-F6EECF244321}">
                <p14:modId xmlns:p14="http://schemas.microsoft.com/office/powerpoint/2010/main" val="3158218371"/>
              </p:ext>
            </p:extLst>
          </p:nvPr>
        </p:nvGraphicFramePr>
        <p:xfrm>
          <a:off x="6785114" y="4105866"/>
          <a:ext cx="5300870" cy="2641600"/>
        </p:xfrm>
        <a:graphic>
          <a:graphicData uri="http://schemas.openxmlformats.org/drawingml/2006/table">
            <a:tbl>
              <a:tblPr firstRow="1" bandRow="1">
                <a:tableStyleId>{5C22544A-7EE6-4342-B048-85BDC9FD1C3A}</a:tableStyleId>
              </a:tblPr>
              <a:tblGrid>
                <a:gridCol w="2650435">
                  <a:extLst>
                    <a:ext uri="{9D8B030D-6E8A-4147-A177-3AD203B41FA5}">
                      <a16:colId xmlns:a16="http://schemas.microsoft.com/office/drawing/2014/main" val="3067319813"/>
                    </a:ext>
                  </a:extLst>
                </a:gridCol>
                <a:gridCol w="2650435">
                  <a:extLst>
                    <a:ext uri="{9D8B030D-6E8A-4147-A177-3AD203B41FA5}">
                      <a16:colId xmlns:a16="http://schemas.microsoft.com/office/drawing/2014/main" val="2854454328"/>
                    </a:ext>
                  </a:extLst>
                </a:gridCol>
              </a:tblGrid>
              <a:tr h="370840">
                <a:tc>
                  <a:txBody>
                    <a:bodyPr/>
                    <a:lstStyle/>
                    <a:p>
                      <a:r>
                        <a:rPr lang="en-GB" sz="1100" dirty="0">
                          <a:latin typeface="Comic Sans MS" panose="030F0702030302020204" pitchFamily="66" charset="0"/>
                        </a:rPr>
                        <a:t>Private Communications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a:latin typeface="Comic Sans MS" panose="030F0702030302020204" pitchFamily="66" charset="0"/>
                        </a:rPr>
                        <a:t>Public Communications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5154643"/>
                  </a:ext>
                </a:extLst>
              </a:tr>
              <a:tr h="370840">
                <a:tc>
                  <a:txBody>
                    <a:bodyPr/>
                    <a:lstStyle/>
                    <a:p>
                      <a:pPr rtl="0" fontAlgn="base"/>
                      <a:r>
                        <a:rPr lang="en-GB" sz="1100" b="0" i="0" u="none" strike="noStrike" kern="1200" dirty="0">
                          <a:solidFill>
                            <a:schemeClr val="dk1"/>
                          </a:solidFill>
                          <a:effectLst/>
                          <a:latin typeface="Comic Sans MS" panose="030F0702030302020204" pitchFamily="66" charset="0"/>
                          <a:ea typeface="+mn-ea"/>
                          <a:cs typeface="+mn-cs"/>
                        </a:rPr>
                        <a:t>Communications between specific individuals.</a:t>
                      </a:r>
                      <a:r>
                        <a:rPr lang="en-US" sz="1100" b="0" i="0" kern="1200" dirty="0">
                          <a:solidFill>
                            <a:schemeClr val="dk1"/>
                          </a:solidFill>
                          <a:effectLst/>
                          <a:latin typeface="Comic Sans MS" panose="030F0702030302020204" pitchFamily="66" charset="0"/>
                          <a:ea typeface="+mn-ea"/>
                          <a:cs typeface="+mn-cs"/>
                        </a:rPr>
                        <a:t>​</a:t>
                      </a:r>
                    </a:p>
                    <a:p>
                      <a:pPr rtl="0" fontAlgn="base"/>
                      <a:r>
                        <a:rPr lang="en-GB" sz="1100" b="0" i="0" u="none" strike="noStrike" kern="1200" dirty="0">
                          <a:solidFill>
                            <a:schemeClr val="dk1"/>
                          </a:solidFill>
                          <a:effectLst/>
                          <a:latin typeface="Comic Sans MS" panose="030F0702030302020204" pitchFamily="66" charset="0"/>
                          <a:ea typeface="+mn-ea"/>
                          <a:cs typeface="+mn-cs"/>
                        </a:rPr>
                        <a:t>Only the people involved should be able to see the messages.</a:t>
                      </a:r>
                      <a:r>
                        <a:rPr lang="en-US" sz="1100" b="0" i="0" kern="1200" dirty="0">
                          <a:solidFill>
                            <a:schemeClr val="dk1"/>
                          </a:solidFill>
                          <a:effectLst/>
                          <a:latin typeface="Comic Sans MS" panose="030F0702030302020204" pitchFamily="66" charset="0"/>
                          <a:ea typeface="+mn-ea"/>
                          <a:cs typeface="+mn-cs"/>
                        </a:rPr>
                        <a:t>​</a:t>
                      </a:r>
                    </a:p>
                    <a:p>
                      <a:pPr rtl="0" fontAlgn="base"/>
                      <a:r>
                        <a:rPr lang="en-GB" sz="1100" b="0" i="0" kern="1200" dirty="0">
                          <a:solidFill>
                            <a:schemeClr val="dk1"/>
                          </a:solidFill>
                          <a:effectLst/>
                          <a:latin typeface="Comic Sans MS" panose="030F0702030302020204" pitchFamily="66" charset="0"/>
                          <a:ea typeface="+mn-ea"/>
                          <a:cs typeface="+mn-cs"/>
                        </a:rPr>
                        <a:t>​</a:t>
                      </a:r>
                    </a:p>
                    <a:p>
                      <a:pPr rtl="0" fontAlgn="base"/>
                      <a:r>
                        <a:rPr lang="en-GB" sz="1100" b="0" i="0" u="none" strike="noStrike" kern="1200" dirty="0">
                          <a:solidFill>
                            <a:schemeClr val="dk1"/>
                          </a:solidFill>
                          <a:effectLst/>
                          <a:latin typeface="Comic Sans MS" panose="030F0702030302020204" pitchFamily="66" charset="0"/>
                          <a:ea typeface="+mn-ea"/>
                          <a:cs typeface="+mn-cs"/>
                        </a:rPr>
                        <a:t>For example:</a:t>
                      </a:r>
                      <a:r>
                        <a:rPr lang="en-US" sz="1100" b="0" i="0" kern="1200" dirty="0">
                          <a:solidFill>
                            <a:schemeClr val="dk1"/>
                          </a:solidFill>
                          <a:effectLst/>
                          <a:latin typeface="Comic Sans MS" panose="030F0702030302020204" pitchFamily="66" charset="0"/>
                          <a:ea typeface="+mn-ea"/>
                          <a:cs typeface="+mn-cs"/>
                        </a:rPr>
                        <a:t>​</a:t>
                      </a:r>
                    </a:p>
                    <a:p>
                      <a:pPr rtl="0" fontAlgn="base"/>
                      <a:r>
                        <a:rPr lang="en-GB" sz="1100" b="0" i="0" u="none" strike="noStrike" kern="1200" dirty="0">
                          <a:solidFill>
                            <a:schemeClr val="dk1"/>
                          </a:solidFill>
                          <a:effectLst/>
                          <a:latin typeface="Comic Sans MS" panose="030F0702030302020204" pitchFamily="66" charset="0"/>
                          <a:ea typeface="+mn-ea"/>
                          <a:cs typeface="+mn-cs"/>
                        </a:rPr>
                        <a:t>Customer queries, such as order/payment information or requests for payment</a:t>
                      </a:r>
                      <a:r>
                        <a:rPr lang="en-US" sz="1100" b="0" i="0" kern="1200" dirty="0">
                          <a:solidFill>
                            <a:schemeClr val="dk1"/>
                          </a:solidFill>
                          <a:effectLst/>
                          <a:latin typeface="Comic Sans MS" panose="030F0702030302020204" pitchFamily="66" charset="0"/>
                          <a:ea typeface="+mn-ea"/>
                          <a:cs typeface="+mn-cs"/>
                        </a:rPr>
                        <a:t>​</a:t>
                      </a:r>
                    </a:p>
                    <a:p>
                      <a:pPr rtl="0" fontAlgn="base"/>
                      <a:r>
                        <a:rPr lang="en-GB" sz="1100" b="0" i="0" u="none" strike="noStrike" kern="1200" dirty="0">
                          <a:solidFill>
                            <a:schemeClr val="dk1"/>
                          </a:solidFill>
                          <a:effectLst/>
                          <a:latin typeface="Comic Sans MS" panose="030F0702030302020204" pitchFamily="66" charset="0"/>
                          <a:ea typeface="+mn-ea"/>
                          <a:cs typeface="+mn-cs"/>
                        </a:rPr>
                        <a:t>Customer payment details, including account details and payment methods</a:t>
                      </a:r>
                      <a:r>
                        <a:rPr lang="en-US" sz="1100" b="0" i="0" kern="1200" dirty="0">
                          <a:solidFill>
                            <a:schemeClr val="dk1"/>
                          </a:solidFill>
                          <a:effectLst/>
                          <a:latin typeface="Comic Sans MS" panose="030F0702030302020204" pitchFamily="66" charset="0"/>
                          <a:ea typeface="+mn-ea"/>
                          <a:cs typeface="+mn-cs"/>
                        </a:rPr>
                        <a:t>​</a:t>
                      </a:r>
                    </a:p>
                    <a:p>
                      <a:pPr rtl="0" fontAlgn="base"/>
                      <a:r>
                        <a:rPr lang="en-GB" sz="1100" b="0" i="0" u="none" strike="noStrike" kern="1200" dirty="0">
                          <a:solidFill>
                            <a:schemeClr val="dk1"/>
                          </a:solidFill>
                          <a:effectLst/>
                          <a:latin typeface="Comic Sans MS" panose="030F0702030302020204" pitchFamily="66" charset="0"/>
                          <a:ea typeface="+mn-ea"/>
                          <a:cs typeface="+mn-cs"/>
                        </a:rPr>
                        <a:t>Customer contact details, such as phone numbers or changes of address</a:t>
                      </a:r>
                      <a:endParaRPr lang="en-US" sz="1100" b="0" i="0" kern="1200" dirty="0">
                        <a:solidFill>
                          <a:schemeClr val="dk1"/>
                        </a:solidFill>
                        <a:effectLst/>
                        <a:latin typeface="Comic Sans MS" panose="030F0702030302020204" pitchFamily="66"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ase"/>
                      <a:r>
                        <a:rPr lang="en-GB" sz="1100" b="0" i="0" u="none" strike="noStrike" kern="1200" dirty="0">
                          <a:solidFill>
                            <a:schemeClr val="dk1"/>
                          </a:solidFill>
                          <a:effectLst/>
                          <a:latin typeface="Comic Sans MS" panose="030F0702030302020204" pitchFamily="66" charset="0"/>
                          <a:ea typeface="+mn-ea"/>
                          <a:cs typeface="+mn-cs"/>
                        </a:rPr>
                        <a:t>Anyone can see the information that has been communicated.</a:t>
                      </a:r>
                      <a:r>
                        <a:rPr lang="en-US" sz="1100" b="0" i="0" kern="1200" dirty="0">
                          <a:solidFill>
                            <a:schemeClr val="dk1"/>
                          </a:solidFill>
                          <a:effectLst/>
                          <a:latin typeface="Comic Sans MS" panose="030F0702030302020204" pitchFamily="66" charset="0"/>
                          <a:ea typeface="+mn-ea"/>
                          <a:cs typeface="+mn-cs"/>
                        </a:rPr>
                        <a:t>​</a:t>
                      </a:r>
                    </a:p>
                    <a:p>
                      <a:pPr rtl="0" fontAlgn="base"/>
                      <a:r>
                        <a:rPr lang="en-GB" sz="1100" b="0" i="0" kern="1200" dirty="0">
                          <a:solidFill>
                            <a:schemeClr val="dk1"/>
                          </a:solidFill>
                          <a:effectLst/>
                          <a:latin typeface="Comic Sans MS" panose="030F0702030302020204" pitchFamily="66" charset="0"/>
                          <a:ea typeface="+mn-ea"/>
                          <a:cs typeface="+mn-cs"/>
                        </a:rPr>
                        <a:t>​</a:t>
                      </a:r>
                    </a:p>
                    <a:p>
                      <a:pPr rtl="0" fontAlgn="base"/>
                      <a:r>
                        <a:rPr lang="en-GB" sz="1100" b="0" i="0" u="none" strike="noStrike" kern="1200" dirty="0">
                          <a:solidFill>
                            <a:schemeClr val="dk1"/>
                          </a:solidFill>
                          <a:effectLst/>
                          <a:latin typeface="Comic Sans MS" panose="030F0702030302020204" pitchFamily="66" charset="0"/>
                          <a:ea typeface="+mn-ea"/>
                          <a:cs typeface="+mn-cs"/>
                        </a:rPr>
                        <a:t>For example:</a:t>
                      </a:r>
                      <a:r>
                        <a:rPr lang="en-US" sz="1100" b="0" i="0" kern="1200" dirty="0">
                          <a:solidFill>
                            <a:schemeClr val="dk1"/>
                          </a:solidFill>
                          <a:effectLst/>
                          <a:latin typeface="Comic Sans MS" panose="030F0702030302020204" pitchFamily="66" charset="0"/>
                          <a:ea typeface="+mn-ea"/>
                          <a:cs typeface="+mn-cs"/>
                        </a:rPr>
                        <a:t>​</a:t>
                      </a:r>
                    </a:p>
                    <a:p>
                      <a:pPr rtl="0" fontAlgn="base"/>
                      <a:r>
                        <a:rPr lang="en-GB" sz="1100" b="0" i="0" u="none" strike="noStrike" kern="1200" dirty="0">
                          <a:solidFill>
                            <a:schemeClr val="dk1"/>
                          </a:solidFill>
                          <a:effectLst/>
                          <a:latin typeface="Comic Sans MS" panose="030F0702030302020204" pitchFamily="66" charset="0"/>
                          <a:ea typeface="+mn-ea"/>
                          <a:cs typeface="+mn-cs"/>
                        </a:rPr>
                        <a:t>Product information, such as special features,</a:t>
                      </a:r>
                      <a:r>
                        <a:rPr lang="en-US" sz="1100" b="0" i="0" kern="1200" dirty="0">
                          <a:solidFill>
                            <a:schemeClr val="dk1"/>
                          </a:solidFill>
                          <a:effectLst/>
                          <a:latin typeface="Comic Sans MS" panose="030F0702030302020204" pitchFamily="66" charset="0"/>
                          <a:ea typeface="+mn-ea"/>
                          <a:cs typeface="+mn-cs"/>
                        </a:rPr>
                        <a:t>​</a:t>
                      </a:r>
                    </a:p>
                    <a:p>
                      <a:pPr rtl="0" fontAlgn="base"/>
                      <a:r>
                        <a:rPr lang="en-GB" sz="1100" b="0" i="0" u="none" strike="noStrike" kern="1200" dirty="0">
                          <a:solidFill>
                            <a:schemeClr val="dk1"/>
                          </a:solidFill>
                          <a:effectLst/>
                          <a:latin typeface="Comic Sans MS" panose="030F0702030302020204" pitchFamily="66" charset="0"/>
                          <a:ea typeface="+mn-ea"/>
                          <a:cs typeface="+mn-cs"/>
                        </a:rPr>
                        <a:t>Price reductions and other special offers,</a:t>
                      </a:r>
                      <a:r>
                        <a:rPr lang="en-US" sz="1100" b="0" i="0" kern="1200" dirty="0">
                          <a:solidFill>
                            <a:schemeClr val="dk1"/>
                          </a:solidFill>
                          <a:effectLst/>
                          <a:latin typeface="Comic Sans MS" panose="030F0702030302020204" pitchFamily="66" charset="0"/>
                          <a:ea typeface="+mn-ea"/>
                          <a:cs typeface="+mn-cs"/>
                        </a:rPr>
                        <a:t>​</a:t>
                      </a:r>
                    </a:p>
                    <a:p>
                      <a:pPr rtl="0" fontAlgn="base"/>
                      <a:r>
                        <a:rPr lang="en-GB" sz="1100" b="0" i="0" u="none" strike="noStrike" kern="1200" dirty="0">
                          <a:solidFill>
                            <a:schemeClr val="dk1"/>
                          </a:solidFill>
                          <a:effectLst/>
                          <a:latin typeface="Comic Sans MS" panose="030F0702030302020204" pitchFamily="66" charset="0"/>
                          <a:ea typeface="+mn-ea"/>
                          <a:cs typeface="+mn-cs"/>
                        </a:rPr>
                        <a:t>Advice on using a product.</a:t>
                      </a:r>
                      <a:endParaRPr lang="en-US" sz="1100" b="0" i="0" kern="1200" dirty="0">
                        <a:solidFill>
                          <a:schemeClr val="dk1"/>
                        </a:solidFill>
                        <a:effectLst/>
                        <a:latin typeface="Comic Sans MS" panose="030F0702030302020204" pitchFamily="66" charset="0"/>
                        <a:ea typeface="+mn-ea"/>
                        <a:cs typeface="+mn-cs"/>
                      </a:endParaRPr>
                    </a:p>
                    <a:p>
                      <a:endParaRPr lang="en-GB" sz="11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6344662"/>
                  </a:ext>
                </a:extLst>
              </a:tr>
            </a:tbl>
          </a:graphicData>
        </a:graphic>
      </p:graphicFrame>
      <p:pic>
        <p:nvPicPr>
          <p:cNvPr id="9219" name="Picture 3">
            <a:extLst>
              <a:ext uri="{FF2B5EF4-FFF2-40B4-BE49-F238E27FC236}">
                <a16:creationId xmlns:a16="http://schemas.microsoft.com/office/drawing/2014/main" id="{02615FD8-0781-4747-B3EC-67364D4BB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9616" y="378602"/>
            <a:ext cx="2107097" cy="1866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08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6F2C243-9178-472E-ACE0-EE941524F97C}"/>
              </a:ext>
            </a:extLst>
          </p:cNvPr>
          <p:cNvSpPr>
            <a:spLocks noChangeArrowheads="1"/>
          </p:cNvSpPr>
          <p:nvPr/>
        </p:nvSpPr>
        <p:spPr bwMode="auto">
          <a:xfrm>
            <a:off x="118155" y="-2232"/>
            <a:ext cx="120738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kumimoji="0" lang="en-GB" altLang="en-US"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Component 3 Learning Aim A Modern Technologies - </a:t>
            </a:r>
            <a:r>
              <a:rPr lang="en-GB" altLang="en-US" sz="1200" b="1" dirty="0">
                <a:latin typeface="Comic Sans MS" panose="030F0702030302020204" pitchFamily="66" charset="0"/>
                <a:ea typeface="Calibri" panose="020F0502020204030204" pitchFamily="34" charset="0"/>
                <a:cs typeface="Times New Roman" panose="02020603050405020304" pitchFamily="18" charset="0"/>
              </a:rPr>
              <a:t>A2 Impact of Modern Technologies</a:t>
            </a:r>
            <a:endParaRPr kumimoji="0" lang="en-GB" altLang="en-US"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GB" altLang="en-US" sz="1200" b="1" dirty="0">
                <a:latin typeface="Comic Sans MS" panose="030F0702030302020204" pitchFamily="66" charset="0"/>
                <a:cs typeface="Times New Roman" panose="02020603050405020304" pitchFamily="18" charset="0"/>
              </a:rPr>
              <a:t>Accessibility and Inclusivity</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D7E5A49A-417D-4F5A-9031-718BC81D6869}"/>
              </a:ext>
            </a:extLst>
          </p:cNvPr>
          <p:cNvGraphicFramePr>
            <a:graphicFrameLocks noGrp="1"/>
          </p:cNvGraphicFramePr>
          <p:nvPr>
            <p:extLst>
              <p:ext uri="{D42A27DB-BD31-4B8C-83A1-F6EECF244321}">
                <p14:modId xmlns:p14="http://schemas.microsoft.com/office/powerpoint/2010/main" val="3067592019"/>
              </p:ext>
            </p:extLst>
          </p:nvPr>
        </p:nvGraphicFramePr>
        <p:xfrm>
          <a:off x="2082799" y="537311"/>
          <a:ext cx="8026402" cy="607347"/>
        </p:xfrm>
        <a:graphic>
          <a:graphicData uri="http://schemas.openxmlformats.org/drawingml/2006/table">
            <a:tbl>
              <a:tblPr firstRow="1" bandRow="1">
                <a:tableStyleId>{5940675A-B579-460E-94D1-54222C63F5DA}</a:tableStyleId>
              </a:tblPr>
              <a:tblGrid>
                <a:gridCol w="1402765">
                  <a:extLst>
                    <a:ext uri="{9D8B030D-6E8A-4147-A177-3AD203B41FA5}">
                      <a16:colId xmlns:a16="http://schemas.microsoft.com/office/drawing/2014/main" val="4168821460"/>
                    </a:ext>
                  </a:extLst>
                </a:gridCol>
                <a:gridCol w="6623637">
                  <a:extLst>
                    <a:ext uri="{9D8B030D-6E8A-4147-A177-3AD203B41FA5}">
                      <a16:colId xmlns:a16="http://schemas.microsoft.com/office/drawing/2014/main" val="1104803424"/>
                    </a:ext>
                  </a:extLst>
                </a:gridCol>
              </a:tblGrid>
              <a:tr h="282397">
                <a:tc gridSpan="2">
                  <a:txBody>
                    <a:bodyPr/>
                    <a:lstStyle/>
                    <a:p>
                      <a:pPr algn="ctr"/>
                      <a:r>
                        <a:rPr lang="en-GB" sz="1100" b="1" dirty="0">
                          <a:solidFill>
                            <a:schemeClr val="tx1"/>
                          </a:solidFill>
                          <a:latin typeface="Comic Sans MS" panose="030F0702030302020204" pitchFamily="66" charset="0"/>
                        </a:rPr>
                        <a:t>Key Vocabulary</a:t>
                      </a:r>
                    </a:p>
                  </a:txBody>
                  <a:tcPr>
                    <a:solidFill>
                      <a:schemeClr val="bg2">
                        <a:lumMod val="90000"/>
                      </a:schemeClr>
                    </a:solidFill>
                  </a:tcPr>
                </a:tc>
                <a:tc hMerge="1">
                  <a:txBody>
                    <a:bodyPr/>
                    <a:lstStyle/>
                    <a:p>
                      <a:endParaRPr lang="en-GB" sz="1100" dirty="0">
                        <a:latin typeface="Comic Sans MS" panose="030F0702030302020204" pitchFamily="66" charset="0"/>
                      </a:endParaRPr>
                    </a:p>
                  </a:txBody>
                  <a:tcPr/>
                </a:tc>
                <a:extLst>
                  <a:ext uri="{0D108BD9-81ED-4DB2-BD59-A6C34878D82A}">
                    <a16:rowId xmlns:a16="http://schemas.microsoft.com/office/drawing/2014/main" val="2277267344"/>
                  </a:ext>
                </a:extLst>
              </a:tr>
              <a:tr h="324950">
                <a:tc>
                  <a:txBody>
                    <a:bodyPr/>
                    <a:lstStyle/>
                    <a:p>
                      <a:r>
                        <a:rPr lang="en-GB" sz="1100" b="1" dirty="0">
                          <a:solidFill>
                            <a:schemeClr val="tx1"/>
                          </a:solidFill>
                          <a:latin typeface="Comic Sans MS" panose="030F0702030302020204" pitchFamily="66" charset="0"/>
                        </a:rPr>
                        <a:t>ALT Text</a:t>
                      </a:r>
                    </a:p>
                  </a:txBody>
                  <a:tcPr/>
                </a:tc>
                <a:tc>
                  <a:txBody>
                    <a:bodyPr/>
                    <a:lstStyle/>
                    <a:p>
                      <a:r>
                        <a:rPr lang="en-GB" sz="1100" b="0" i="0" u="none" strike="noStrike" kern="1200" dirty="0">
                          <a:solidFill>
                            <a:schemeClr val="tx1"/>
                          </a:solidFill>
                          <a:effectLst/>
                          <a:latin typeface="Comic Sans MS" panose="030F0702030302020204" pitchFamily="66" charset="0"/>
                          <a:ea typeface="+mn-ea"/>
                          <a:cs typeface="+mn-cs"/>
                        </a:rPr>
                        <a:t>is alternative text that describes an onscreen image for users with visual impairments.</a:t>
                      </a:r>
                      <a:endParaRPr lang="en-GB" sz="1100" dirty="0">
                        <a:solidFill>
                          <a:schemeClr val="tx1"/>
                        </a:solidFill>
                        <a:latin typeface="Comic Sans MS" panose="030F0702030302020204" pitchFamily="66" charset="0"/>
                      </a:endParaRPr>
                    </a:p>
                  </a:txBody>
                  <a:tcPr/>
                </a:tc>
                <a:extLst>
                  <a:ext uri="{0D108BD9-81ED-4DB2-BD59-A6C34878D82A}">
                    <a16:rowId xmlns:a16="http://schemas.microsoft.com/office/drawing/2014/main" val="2227043930"/>
                  </a:ext>
                </a:extLst>
              </a:tr>
            </a:tbl>
          </a:graphicData>
        </a:graphic>
      </p:graphicFrame>
      <p:sp>
        <p:nvSpPr>
          <p:cNvPr id="6" name="Rectangle 5">
            <a:extLst>
              <a:ext uri="{FF2B5EF4-FFF2-40B4-BE49-F238E27FC236}">
                <a16:creationId xmlns:a16="http://schemas.microsoft.com/office/drawing/2014/main" id="{C4664067-90F9-4A21-AB22-2DFDADC8F6CA}"/>
              </a:ext>
            </a:extLst>
          </p:cNvPr>
          <p:cNvSpPr/>
          <p:nvPr/>
        </p:nvSpPr>
        <p:spPr>
          <a:xfrm>
            <a:off x="437322" y="1656522"/>
            <a:ext cx="3591339" cy="2014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1100" b="1" dirty="0">
                <a:solidFill>
                  <a:schemeClr val="tx1"/>
                </a:solidFill>
                <a:latin typeface="Comic Sans MS" panose="030F0702030302020204" pitchFamily="66" charset="0"/>
              </a:rPr>
              <a:t>Accessibility and Inclusivity</a:t>
            </a:r>
          </a:p>
          <a:p>
            <a:pPr fontAlgn="base"/>
            <a:endParaRPr lang="en-GB" sz="1100" b="1" dirty="0">
              <a:solidFill>
                <a:schemeClr val="tx1"/>
              </a:solidFill>
              <a:latin typeface="Comic Sans MS" panose="030F0702030302020204" pitchFamily="66" charset="0"/>
            </a:endParaRPr>
          </a:p>
          <a:p>
            <a:pPr fontAlgn="base"/>
            <a:r>
              <a:rPr lang="en-GB" sz="1100" dirty="0">
                <a:solidFill>
                  <a:schemeClr val="tx1"/>
                </a:solidFill>
                <a:latin typeface="Comic Sans MS" panose="030F0702030302020204" pitchFamily="66" charset="0"/>
              </a:rPr>
              <a:t>Computers should be capable of being accessed and used by everyone, but some users have physical challenges that make aspects of computer use difficult or impossible. </a:t>
            </a:r>
            <a:r>
              <a:rPr lang="en-US" sz="1100" dirty="0">
                <a:solidFill>
                  <a:schemeClr val="tx1"/>
                </a:solidFill>
                <a:latin typeface="Comic Sans MS" panose="030F0702030302020204" pitchFamily="66" charset="0"/>
              </a:rPr>
              <a:t>​</a:t>
            </a:r>
          </a:p>
          <a:p>
            <a:pPr fontAlgn="base"/>
            <a:endParaRPr lang="en-US" sz="1100" dirty="0">
              <a:solidFill>
                <a:schemeClr val="tx1"/>
              </a:solidFill>
              <a:latin typeface="Comic Sans MS" panose="030F0702030302020204" pitchFamily="66" charset="0"/>
            </a:endParaRPr>
          </a:p>
          <a:p>
            <a:pPr fontAlgn="base"/>
            <a:r>
              <a:rPr lang="en-GB" sz="1100" dirty="0">
                <a:solidFill>
                  <a:schemeClr val="tx1"/>
                </a:solidFill>
                <a:latin typeface="Comic Sans MS" panose="030F0702030302020204" pitchFamily="66" charset="0"/>
              </a:rPr>
              <a:t>Technologies that help users overcome some of these challenges are becoming increasingly available.</a:t>
            </a:r>
            <a:endParaRPr lang="en-US" sz="1100" dirty="0">
              <a:solidFill>
                <a:schemeClr val="tx1"/>
              </a:solidFill>
              <a:latin typeface="Comic Sans MS" panose="030F0702030302020204" pitchFamily="66" charset="0"/>
            </a:endParaRPr>
          </a:p>
        </p:txBody>
      </p:sp>
      <p:sp>
        <p:nvSpPr>
          <p:cNvPr id="7" name="Rectangle 6">
            <a:extLst>
              <a:ext uri="{FF2B5EF4-FFF2-40B4-BE49-F238E27FC236}">
                <a16:creationId xmlns:a16="http://schemas.microsoft.com/office/drawing/2014/main" id="{5E0A1DF8-66CD-4368-8322-C875D3B4CA0D}"/>
              </a:ext>
            </a:extLst>
          </p:cNvPr>
          <p:cNvSpPr/>
          <p:nvPr/>
        </p:nvSpPr>
        <p:spPr>
          <a:xfrm>
            <a:off x="4333461" y="1444488"/>
            <a:ext cx="4346713" cy="2438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Interface Design</a:t>
            </a:r>
          </a:p>
          <a:p>
            <a:pPr algn="ctr"/>
            <a:endParaRPr lang="en-GB" sz="1100" dirty="0">
              <a:solidFill>
                <a:schemeClr val="tx1"/>
              </a:solidFill>
              <a:latin typeface="Comic Sans MS" panose="030F0702030302020204" pitchFamily="66" charset="0"/>
            </a:endParaRPr>
          </a:p>
          <a:p>
            <a:pPr fontAlgn="base"/>
            <a:r>
              <a:rPr lang="en-GB" sz="1100" dirty="0">
                <a:solidFill>
                  <a:schemeClr val="tx1"/>
                </a:solidFill>
                <a:latin typeface="Comic Sans MS" panose="030F0702030302020204" pitchFamily="66" charset="0"/>
              </a:rPr>
              <a:t>Organisations must think about how a website looks when it is viewed on different devices.</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The screen size affects what is visible and how it is displayed.</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Websites that do not adjust for different devices are known as </a:t>
            </a:r>
            <a:r>
              <a:rPr lang="en-GB" sz="1100" b="1" dirty="0">
                <a:solidFill>
                  <a:schemeClr val="tx1"/>
                </a:solidFill>
                <a:latin typeface="Comic Sans MS" panose="030F0702030302020204" pitchFamily="66" charset="0"/>
              </a:rPr>
              <a:t>non-responsive </a:t>
            </a:r>
            <a:r>
              <a:rPr lang="en-GB" sz="1100" dirty="0">
                <a:solidFill>
                  <a:schemeClr val="tx1"/>
                </a:solidFill>
                <a:latin typeface="Comic Sans MS" panose="030F0702030302020204" pitchFamily="66" charset="0"/>
              </a:rPr>
              <a:t>websites.</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For example, the Amazon website.</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Amazon’s solution is to provide apps for different devices to make sure their content looks its best on any device.</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They also have a mobile website that reflects the app design.</a:t>
            </a:r>
            <a:endParaRPr lang="en-US" sz="1100" dirty="0">
              <a:solidFill>
                <a:schemeClr val="tx1"/>
              </a:solidFill>
              <a:latin typeface="Comic Sans MS" panose="030F0702030302020204" pitchFamily="66" charset="0"/>
            </a:endParaRPr>
          </a:p>
        </p:txBody>
      </p:sp>
      <p:sp>
        <p:nvSpPr>
          <p:cNvPr id="8" name="Rectangle 7">
            <a:extLst>
              <a:ext uri="{FF2B5EF4-FFF2-40B4-BE49-F238E27FC236}">
                <a16:creationId xmlns:a16="http://schemas.microsoft.com/office/drawing/2014/main" id="{403A73AB-ED3D-4604-8CE4-49B397C8D1ED}"/>
              </a:ext>
            </a:extLst>
          </p:cNvPr>
          <p:cNvSpPr/>
          <p:nvPr/>
        </p:nvSpPr>
        <p:spPr>
          <a:xfrm>
            <a:off x="8892209" y="1261443"/>
            <a:ext cx="3154017" cy="286246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Interface Layout</a:t>
            </a:r>
          </a:p>
          <a:p>
            <a:pPr algn="ctr"/>
            <a:endParaRPr lang="en-GB" sz="1100" dirty="0">
              <a:solidFill>
                <a:schemeClr val="tx1"/>
              </a:solidFill>
              <a:latin typeface="Comic Sans MS" panose="030F0702030302020204" pitchFamily="66" charset="0"/>
            </a:endParaRPr>
          </a:p>
          <a:p>
            <a:pPr fontAlgn="base"/>
            <a:r>
              <a:rPr lang="en-GB" sz="1100" dirty="0">
                <a:solidFill>
                  <a:schemeClr val="tx1"/>
                </a:solidFill>
                <a:latin typeface="Comic Sans MS" panose="030F0702030302020204" pitchFamily="66" charset="0"/>
              </a:rPr>
              <a:t>The layout of screens also contributes to inclusivity and accessibility of web content.</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The content should be simply laid out with clear differences between the sections, with simple input and navigation controls that allow all users to easily interact with what is onscreen.</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The screen size affects what can be displayed and how it is displayed. </a:t>
            </a:r>
            <a:endParaRPr lang="en-US" sz="1100" dirty="0">
              <a:solidFill>
                <a:schemeClr val="tx1"/>
              </a:solidFill>
              <a:latin typeface="Comic Sans MS" panose="030F0702030302020204" pitchFamily="66" charset="0"/>
            </a:endParaRPr>
          </a:p>
        </p:txBody>
      </p:sp>
      <p:sp>
        <p:nvSpPr>
          <p:cNvPr id="9" name="Rectangle 8">
            <a:extLst>
              <a:ext uri="{FF2B5EF4-FFF2-40B4-BE49-F238E27FC236}">
                <a16:creationId xmlns:a16="http://schemas.microsoft.com/office/drawing/2014/main" id="{BFA73F33-3B61-4489-BA62-08AA3A41F322}"/>
              </a:ext>
            </a:extLst>
          </p:cNvPr>
          <p:cNvSpPr/>
          <p:nvPr/>
        </p:nvSpPr>
        <p:spPr>
          <a:xfrm>
            <a:off x="437322" y="4034039"/>
            <a:ext cx="4055164" cy="27245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Accessibility Features</a:t>
            </a:r>
          </a:p>
          <a:p>
            <a:pPr algn="ctr"/>
            <a:endParaRPr lang="en-GB" sz="1100" b="1" dirty="0">
              <a:solidFill>
                <a:schemeClr val="tx1"/>
              </a:solidFill>
              <a:latin typeface="Comic Sans MS" panose="030F0702030302020204" pitchFamily="66" charset="0"/>
            </a:endParaRPr>
          </a:p>
          <a:p>
            <a:pPr fontAlgn="base"/>
            <a:r>
              <a:rPr lang="en-GB" sz="1100" dirty="0">
                <a:solidFill>
                  <a:schemeClr val="tx1"/>
                </a:solidFill>
                <a:latin typeface="Comic Sans MS" panose="030F0702030302020204" pitchFamily="66" charset="0"/>
              </a:rPr>
              <a:t>Most operating systems have built-in accessibility features, such as magnifiers, the option to change the colour schemes and even to use the computer without a display, mouse or keyboard.</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Other accessibility tools available include:</a:t>
            </a:r>
            <a:r>
              <a:rPr lang="en-US" sz="1100" dirty="0">
                <a:solidFill>
                  <a:schemeClr val="tx1"/>
                </a:solidFill>
                <a:latin typeface="Comic Sans MS" panose="030F0702030302020204" pitchFamily="66" charset="0"/>
              </a:rPr>
              <a:t>​</a:t>
            </a:r>
          </a:p>
          <a:p>
            <a:pPr fontAlgn="base"/>
            <a:endParaRPr lang="en-US" sz="1100" dirty="0">
              <a:solidFill>
                <a:schemeClr val="tx1"/>
              </a:solidFill>
              <a:latin typeface="Comic Sans MS" panose="030F0702030302020204" pitchFamily="66" charset="0"/>
            </a:endParaRP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Screen readers – which read the content of the screen to the user.</a:t>
            </a:r>
            <a:r>
              <a:rPr lang="en-US" sz="1100" dirty="0">
                <a:solidFill>
                  <a:schemeClr val="tx1"/>
                </a:solidFill>
                <a:latin typeface="Comic Sans MS" panose="030F0702030302020204" pitchFamily="66" charset="0"/>
              </a:rPr>
              <a:t>​</a:t>
            </a: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Software that converts speech to text</a:t>
            </a:r>
            <a:r>
              <a:rPr lang="en-US" sz="1100" dirty="0">
                <a:solidFill>
                  <a:schemeClr val="tx1"/>
                </a:solidFill>
                <a:latin typeface="Comic Sans MS" panose="030F0702030302020204" pitchFamily="66" charset="0"/>
              </a:rPr>
              <a:t>​</a:t>
            </a: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ALT text – allows the addition of text-based description of each image on a website for the benefit of blind or partially sighted users. </a:t>
            </a:r>
            <a:endParaRPr lang="en-US" sz="1100" dirty="0">
              <a:solidFill>
                <a:schemeClr val="tx1"/>
              </a:solidFill>
              <a:latin typeface="Comic Sans MS" panose="030F0702030302020204" pitchFamily="66" charset="0"/>
            </a:endParaRPr>
          </a:p>
        </p:txBody>
      </p:sp>
      <p:sp>
        <p:nvSpPr>
          <p:cNvPr id="10" name="Rectangle 9">
            <a:extLst>
              <a:ext uri="{FF2B5EF4-FFF2-40B4-BE49-F238E27FC236}">
                <a16:creationId xmlns:a16="http://schemas.microsoft.com/office/drawing/2014/main" id="{91D8C715-86C3-4AD1-9DD0-DA194E06F3C7}"/>
              </a:ext>
            </a:extLst>
          </p:cNvPr>
          <p:cNvSpPr/>
          <p:nvPr/>
        </p:nvSpPr>
        <p:spPr>
          <a:xfrm>
            <a:off x="7699513" y="4314644"/>
            <a:ext cx="4346713" cy="242017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Inclusivity</a:t>
            </a:r>
          </a:p>
          <a:p>
            <a:pPr fontAlgn="base"/>
            <a:r>
              <a:rPr lang="en-GB" sz="1100" dirty="0">
                <a:solidFill>
                  <a:schemeClr val="tx1"/>
                </a:solidFill>
                <a:latin typeface="Comic Sans MS" panose="030F0702030302020204" pitchFamily="66" charset="0"/>
              </a:rPr>
              <a:t>Inclusivity is about the different ways to involve employees who have useful skills to contribute, but who are not able to work in the traditional way </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e.g. someone recovering from an operation who is not able to drive to work yet but could work from home.</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Organisations can allow their employees to work more flexibly permanently.</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This could be by allowing them to work hours that suit their childcare commitments or to choose working hours and locations that suit them.</a:t>
            </a:r>
            <a:endParaRPr lang="en-US" sz="1100" dirty="0">
              <a:solidFill>
                <a:schemeClr val="tx1"/>
              </a:solidFill>
              <a:latin typeface="Comic Sans MS" panose="030F0702030302020204" pitchFamily="66" charset="0"/>
            </a:endParaRPr>
          </a:p>
        </p:txBody>
      </p:sp>
      <p:pic>
        <p:nvPicPr>
          <p:cNvPr id="10242" name="Picture 2">
            <a:extLst>
              <a:ext uri="{FF2B5EF4-FFF2-40B4-BE49-F238E27FC236}">
                <a16:creationId xmlns:a16="http://schemas.microsoft.com/office/drawing/2014/main" id="{49BA042F-5069-4E72-BCD2-BE2176A22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411" y="4034039"/>
            <a:ext cx="2883177" cy="27057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66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F7D7083-4496-47D4-8F49-AC44232B6ACE}"/>
              </a:ext>
            </a:extLst>
          </p:cNvPr>
          <p:cNvSpPr>
            <a:spLocks noChangeArrowheads="1"/>
          </p:cNvSpPr>
          <p:nvPr/>
        </p:nvSpPr>
        <p:spPr bwMode="auto">
          <a:xfrm>
            <a:off x="118155" y="-2232"/>
            <a:ext cx="120738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altLang="en-US"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Component 3 Learning Aim A Modern Technologies - </a:t>
            </a:r>
            <a:r>
              <a:rPr lang="en-GB" altLang="en-US" sz="1200" b="1" dirty="0">
                <a:latin typeface="Comic Sans MS" panose="030F0702030302020204" pitchFamily="66" charset="0"/>
                <a:ea typeface="Calibri" panose="020F0502020204030204" pitchFamily="34" charset="0"/>
                <a:cs typeface="Times New Roman" panose="02020603050405020304" pitchFamily="18" charset="0"/>
              </a:rPr>
              <a:t>A2 Impact of Modern Technologies</a:t>
            </a:r>
          </a:p>
          <a:p>
            <a:pPr lvl="0" algn="ctr" eaLnBrk="0" fontAlgn="base" hangingPunct="0">
              <a:spcBef>
                <a:spcPct val="0"/>
              </a:spcBef>
              <a:spcAft>
                <a:spcPct val="0"/>
              </a:spcAft>
            </a:pPr>
            <a:r>
              <a:rPr lang="en-GB" altLang="en-US" sz="1200" b="1" dirty="0">
                <a:latin typeface="Comic Sans MS" panose="030F0702030302020204" pitchFamily="66" charset="0"/>
                <a:cs typeface="Times New Roman" panose="02020603050405020304" pitchFamily="18" charset="0"/>
              </a:rPr>
              <a:t>How Modern Technologies Impact on an Organisation (Part 1)</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D481D18F-CA58-4DBF-855C-72D245E1C24B}"/>
              </a:ext>
            </a:extLst>
          </p:cNvPr>
          <p:cNvGraphicFramePr>
            <a:graphicFrameLocks noGrp="1"/>
          </p:cNvGraphicFramePr>
          <p:nvPr>
            <p:extLst>
              <p:ext uri="{D42A27DB-BD31-4B8C-83A1-F6EECF244321}">
                <p14:modId xmlns:p14="http://schemas.microsoft.com/office/powerpoint/2010/main" val="3686933350"/>
              </p:ext>
            </p:extLst>
          </p:nvPr>
        </p:nvGraphicFramePr>
        <p:xfrm>
          <a:off x="1192696" y="537311"/>
          <a:ext cx="9289774" cy="932297"/>
        </p:xfrm>
        <a:graphic>
          <a:graphicData uri="http://schemas.openxmlformats.org/drawingml/2006/table">
            <a:tbl>
              <a:tblPr firstRow="1" bandRow="1">
                <a:tableStyleId>{5940675A-B579-460E-94D1-54222C63F5DA}</a:tableStyleId>
              </a:tblPr>
              <a:tblGrid>
                <a:gridCol w="1623563">
                  <a:extLst>
                    <a:ext uri="{9D8B030D-6E8A-4147-A177-3AD203B41FA5}">
                      <a16:colId xmlns:a16="http://schemas.microsoft.com/office/drawing/2014/main" val="4168821460"/>
                    </a:ext>
                  </a:extLst>
                </a:gridCol>
                <a:gridCol w="7666211">
                  <a:extLst>
                    <a:ext uri="{9D8B030D-6E8A-4147-A177-3AD203B41FA5}">
                      <a16:colId xmlns:a16="http://schemas.microsoft.com/office/drawing/2014/main" val="1104803424"/>
                    </a:ext>
                  </a:extLst>
                </a:gridCol>
              </a:tblGrid>
              <a:tr h="282397">
                <a:tc gridSpan="2">
                  <a:txBody>
                    <a:bodyPr/>
                    <a:lstStyle/>
                    <a:p>
                      <a:pPr algn="ctr"/>
                      <a:r>
                        <a:rPr lang="en-GB" sz="1100" b="1" dirty="0">
                          <a:solidFill>
                            <a:schemeClr val="tx1"/>
                          </a:solidFill>
                          <a:latin typeface="Comic Sans MS" panose="030F0702030302020204" pitchFamily="66" charset="0"/>
                        </a:rPr>
                        <a:t>Key Vocabulary</a:t>
                      </a:r>
                    </a:p>
                  </a:txBody>
                  <a:tcPr>
                    <a:solidFill>
                      <a:schemeClr val="bg2">
                        <a:lumMod val="90000"/>
                      </a:schemeClr>
                    </a:solidFill>
                  </a:tcPr>
                </a:tc>
                <a:tc hMerge="1">
                  <a:txBody>
                    <a:bodyPr/>
                    <a:lstStyle/>
                    <a:p>
                      <a:endParaRPr lang="en-GB" sz="1100" dirty="0">
                        <a:latin typeface="Comic Sans MS" panose="030F0702030302020204" pitchFamily="66" charset="0"/>
                      </a:endParaRPr>
                    </a:p>
                  </a:txBody>
                  <a:tcPr/>
                </a:tc>
                <a:extLst>
                  <a:ext uri="{0D108BD9-81ED-4DB2-BD59-A6C34878D82A}">
                    <a16:rowId xmlns:a16="http://schemas.microsoft.com/office/drawing/2014/main" val="2277267344"/>
                  </a:ext>
                </a:extLst>
              </a:tr>
              <a:tr h="324950">
                <a:tc>
                  <a:txBody>
                    <a:bodyPr/>
                    <a:lstStyle/>
                    <a:p>
                      <a:r>
                        <a:rPr lang="en-GB" sz="1100" b="1" dirty="0">
                          <a:solidFill>
                            <a:schemeClr val="tx1"/>
                          </a:solidFill>
                          <a:latin typeface="Comic Sans MS" panose="030F0702030302020204" pitchFamily="66" charset="0"/>
                        </a:rPr>
                        <a:t>Distributed Data</a:t>
                      </a:r>
                    </a:p>
                  </a:txBody>
                  <a:tcPr/>
                </a:tc>
                <a:tc>
                  <a:txBody>
                    <a:bodyPr/>
                    <a:lstStyle/>
                    <a:p>
                      <a:r>
                        <a:rPr lang="en-GB" sz="1100" b="0" i="0" u="none" strike="noStrike" kern="1200" dirty="0">
                          <a:solidFill>
                            <a:schemeClr val="tx1"/>
                          </a:solidFill>
                          <a:effectLst/>
                          <a:latin typeface="Comic Sans MS" panose="030F0702030302020204" pitchFamily="66" charset="0"/>
                          <a:ea typeface="+mn-ea"/>
                          <a:cs typeface="+mn-cs"/>
                        </a:rPr>
                        <a:t>Split into lots of bits and stored in different places.</a:t>
                      </a:r>
                      <a:r>
                        <a:rPr lang="en-GB" sz="1100" b="0" i="0" kern="1200" dirty="0">
                          <a:solidFill>
                            <a:schemeClr val="tx1"/>
                          </a:solidFill>
                          <a:effectLst/>
                          <a:latin typeface="Comic Sans MS" panose="030F0702030302020204" pitchFamily="66" charset="0"/>
                          <a:ea typeface="+mn-ea"/>
                          <a:cs typeface="+mn-cs"/>
                        </a:rPr>
                        <a:t>​</a:t>
                      </a:r>
                      <a:endParaRPr lang="en-GB" sz="1100" dirty="0">
                        <a:solidFill>
                          <a:schemeClr val="tx1"/>
                        </a:solidFill>
                        <a:latin typeface="Comic Sans MS" panose="030F0702030302020204" pitchFamily="66" charset="0"/>
                      </a:endParaRPr>
                    </a:p>
                  </a:txBody>
                  <a:tcPr/>
                </a:tc>
                <a:extLst>
                  <a:ext uri="{0D108BD9-81ED-4DB2-BD59-A6C34878D82A}">
                    <a16:rowId xmlns:a16="http://schemas.microsoft.com/office/drawing/2014/main" val="2227043930"/>
                  </a:ext>
                </a:extLst>
              </a:tr>
              <a:tr h="324950">
                <a:tc>
                  <a:txBody>
                    <a:bodyPr/>
                    <a:lstStyle/>
                    <a:p>
                      <a:r>
                        <a:rPr lang="en-GB" sz="1100" b="1" dirty="0">
                          <a:solidFill>
                            <a:schemeClr val="tx1"/>
                          </a:solidFill>
                          <a:latin typeface="Comic Sans MS" panose="030F0702030302020204" pitchFamily="66" charset="0"/>
                        </a:rPr>
                        <a:t>Dispersed Data</a:t>
                      </a:r>
                    </a:p>
                  </a:txBody>
                  <a:tcPr/>
                </a:tc>
                <a:tc>
                  <a:txBody>
                    <a:bodyPr/>
                    <a:lstStyle/>
                    <a:p>
                      <a:r>
                        <a:rPr lang="en-GB" sz="1100" b="0" i="0" u="none" strike="noStrike" kern="1200" dirty="0">
                          <a:solidFill>
                            <a:schemeClr val="tx1"/>
                          </a:solidFill>
                          <a:effectLst/>
                          <a:latin typeface="Comic Sans MS" panose="030F0702030302020204" pitchFamily="66" charset="0"/>
                          <a:ea typeface="+mn-ea"/>
                          <a:cs typeface="+mn-cs"/>
                        </a:rPr>
                        <a:t>Multiple copies of the same data in different locations</a:t>
                      </a:r>
                      <a:r>
                        <a:rPr lang="en-GB" sz="1100" b="0" i="0" kern="1200" dirty="0">
                          <a:solidFill>
                            <a:schemeClr val="tx1"/>
                          </a:solidFill>
                          <a:effectLst/>
                          <a:latin typeface="Comic Sans MS" panose="030F0702030302020204" pitchFamily="66" charset="0"/>
                          <a:ea typeface="+mn-ea"/>
                          <a:cs typeface="+mn-cs"/>
                        </a:rPr>
                        <a:t>​.</a:t>
                      </a:r>
                      <a:endParaRPr lang="en-GB" sz="1100" dirty="0">
                        <a:solidFill>
                          <a:schemeClr val="tx1"/>
                        </a:solidFill>
                        <a:latin typeface="Comic Sans MS" panose="030F0702030302020204" pitchFamily="66" charset="0"/>
                      </a:endParaRPr>
                    </a:p>
                  </a:txBody>
                  <a:tcPr/>
                </a:tc>
                <a:extLst>
                  <a:ext uri="{0D108BD9-81ED-4DB2-BD59-A6C34878D82A}">
                    <a16:rowId xmlns:a16="http://schemas.microsoft.com/office/drawing/2014/main" val="2981573376"/>
                  </a:ext>
                </a:extLst>
              </a:tr>
            </a:tbl>
          </a:graphicData>
        </a:graphic>
      </p:graphicFrame>
      <p:sp>
        <p:nvSpPr>
          <p:cNvPr id="4" name="Rectangle 3">
            <a:extLst>
              <a:ext uri="{FF2B5EF4-FFF2-40B4-BE49-F238E27FC236}">
                <a16:creationId xmlns:a16="http://schemas.microsoft.com/office/drawing/2014/main" id="{C588B355-F605-4530-9E0E-451750F48F81}"/>
              </a:ext>
            </a:extLst>
          </p:cNvPr>
          <p:cNvSpPr/>
          <p:nvPr/>
        </p:nvSpPr>
        <p:spPr>
          <a:xfrm>
            <a:off x="238539" y="1560738"/>
            <a:ext cx="3670852" cy="2782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100" b="1" dirty="0">
                <a:solidFill>
                  <a:schemeClr val="tx1"/>
                </a:solidFill>
                <a:latin typeface="Comic Sans MS" panose="030F0702030302020204" pitchFamily="66" charset="0"/>
              </a:rPr>
              <a:t>Impacts of infrastructure on an organisation:</a:t>
            </a:r>
            <a:r>
              <a:rPr lang="en-US" sz="1100" b="1" dirty="0">
                <a:solidFill>
                  <a:schemeClr val="tx1"/>
                </a:solidFill>
                <a:latin typeface="Comic Sans MS" panose="030F0702030302020204" pitchFamily="66" charset="0"/>
              </a:rPr>
              <a:t>​</a:t>
            </a:r>
          </a:p>
          <a:p>
            <a:pPr fontAlgn="base"/>
            <a:endParaRPr lang="en-US" sz="1100" dirty="0">
              <a:solidFill>
                <a:schemeClr val="tx1"/>
              </a:solidFill>
              <a:latin typeface="Comic Sans MS" panose="030F0702030302020204" pitchFamily="66" charset="0"/>
            </a:endParaRP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Costing what is needed to buy and set up services</a:t>
            </a:r>
            <a:r>
              <a:rPr lang="en-US" sz="1100" dirty="0">
                <a:solidFill>
                  <a:schemeClr val="tx1"/>
                </a:solidFill>
                <a:latin typeface="Comic Sans MS" panose="030F0702030302020204" pitchFamily="66" charset="0"/>
              </a:rPr>
              <a:t>​</a:t>
            </a: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Training for staff</a:t>
            </a:r>
            <a:r>
              <a:rPr lang="en-US" sz="1100" dirty="0">
                <a:solidFill>
                  <a:schemeClr val="tx1"/>
                </a:solidFill>
                <a:latin typeface="Comic Sans MS" panose="030F0702030302020204" pitchFamily="66" charset="0"/>
              </a:rPr>
              <a:t>​</a:t>
            </a: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Implementing and testing time for the technology before staff use it in their work</a:t>
            </a:r>
            <a:r>
              <a:rPr lang="en-US" sz="1100" dirty="0">
                <a:solidFill>
                  <a:schemeClr val="tx1"/>
                </a:solidFill>
                <a:latin typeface="Comic Sans MS" panose="030F0702030302020204" pitchFamily="66" charset="0"/>
              </a:rPr>
              <a:t>​</a:t>
            </a: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Maintaining technology – if software is not updated it may not work correctly</a:t>
            </a:r>
            <a:r>
              <a:rPr lang="en-US" sz="1100" dirty="0">
                <a:solidFill>
                  <a:schemeClr val="tx1"/>
                </a:solidFill>
                <a:latin typeface="Comic Sans MS" panose="030F0702030302020204" pitchFamily="66" charset="0"/>
              </a:rPr>
              <a:t>​</a:t>
            </a: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Running costs of hardware e.g. printer ink</a:t>
            </a:r>
            <a:r>
              <a:rPr lang="en-US" sz="1100" dirty="0">
                <a:solidFill>
                  <a:schemeClr val="tx1"/>
                </a:solidFill>
                <a:latin typeface="Comic Sans MS" panose="030F0702030302020204" pitchFamily="66" charset="0"/>
              </a:rPr>
              <a:t>​</a:t>
            </a: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Implementing a strategy to ensure that data is backed up and secure</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Managers must weigh up the costs of technology against the benefits it will bring. </a:t>
            </a:r>
            <a:r>
              <a:rPr lang="en-US" sz="1100" dirty="0">
                <a:solidFill>
                  <a:schemeClr val="tx1"/>
                </a:solidFill>
                <a:latin typeface="Comic Sans MS" panose="030F0702030302020204" pitchFamily="66" charset="0"/>
              </a:rPr>
              <a:t>​</a:t>
            </a:r>
          </a:p>
        </p:txBody>
      </p:sp>
      <p:graphicFrame>
        <p:nvGraphicFramePr>
          <p:cNvPr id="5" name="Table 4">
            <a:extLst>
              <a:ext uri="{FF2B5EF4-FFF2-40B4-BE49-F238E27FC236}">
                <a16:creationId xmlns:a16="http://schemas.microsoft.com/office/drawing/2014/main" id="{5E009539-B004-4C7D-BBFB-B9711C2E45C9}"/>
              </a:ext>
            </a:extLst>
          </p:cNvPr>
          <p:cNvGraphicFramePr>
            <a:graphicFrameLocks noGrp="1"/>
          </p:cNvGraphicFramePr>
          <p:nvPr>
            <p:extLst>
              <p:ext uri="{D42A27DB-BD31-4B8C-83A1-F6EECF244321}">
                <p14:modId xmlns:p14="http://schemas.microsoft.com/office/powerpoint/2010/main" val="2125607445"/>
              </p:ext>
            </p:extLst>
          </p:nvPr>
        </p:nvGraphicFramePr>
        <p:xfrm>
          <a:off x="4121424" y="1547487"/>
          <a:ext cx="7967236" cy="3261340"/>
        </p:xfrm>
        <a:graphic>
          <a:graphicData uri="http://schemas.openxmlformats.org/drawingml/2006/table">
            <a:tbl>
              <a:tblPr/>
              <a:tblGrid>
                <a:gridCol w="1991809">
                  <a:extLst>
                    <a:ext uri="{9D8B030D-6E8A-4147-A177-3AD203B41FA5}">
                      <a16:colId xmlns:a16="http://schemas.microsoft.com/office/drawing/2014/main" val="3127316377"/>
                    </a:ext>
                  </a:extLst>
                </a:gridCol>
                <a:gridCol w="1991809">
                  <a:extLst>
                    <a:ext uri="{9D8B030D-6E8A-4147-A177-3AD203B41FA5}">
                      <a16:colId xmlns:a16="http://schemas.microsoft.com/office/drawing/2014/main" val="1339043399"/>
                    </a:ext>
                  </a:extLst>
                </a:gridCol>
                <a:gridCol w="1991809">
                  <a:extLst>
                    <a:ext uri="{9D8B030D-6E8A-4147-A177-3AD203B41FA5}">
                      <a16:colId xmlns:a16="http://schemas.microsoft.com/office/drawing/2014/main" val="1728238358"/>
                    </a:ext>
                  </a:extLst>
                </a:gridCol>
                <a:gridCol w="1991809">
                  <a:extLst>
                    <a:ext uri="{9D8B030D-6E8A-4147-A177-3AD203B41FA5}">
                      <a16:colId xmlns:a16="http://schemas.microsoft.com/office/drawing/2014/main" val="1268971200"/>
                    </a:ext>
                  </a:extLst>
                </a:gridCol>
              </a:tblGrid>
              <a:tr h="311474">
                <a:tc gridSpan="4">
                  <a:txBody>
                    <a:bodyPr/>
                    <a:lstStyle/>
                    <a:p>
                      <a:pPr algn="ctr" fontAlgn="base"/>
                      <a:r>
                        <a:rPr lang="en-GB" sz="1100" b="1" i="0" dirty="0">
                          <a:solidFill>
                            <a:schemeClr val="tx1"/>
                          </a:solidFill>
                          <a:effectLst/>
                          <a:latin typeface="Comic Sans MS" panose="030F0702030302020204" pitchFamily="66" charset="0"/>
                        </a:rPr>
                        <a:t>Benefits and Drawbacks of Technologies</a:t>
                      </a:r>
                    </a:p>
                  </a:txBody>
                  <a:tcPr marL="78906" marR="78906" marT="39453" marB="394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tc hMerge="1">
                  <a:txBody>
                    <a:bodyPr/>
                    <a:lstStyle/>
                    <a:p>
                      <a:pPr algn="l" fontAlgn="base"/>
                      <a:endParaRPr lang="en-GB" sz="1100" b="1" i="0">
                        <a:solidFill>
                          <a:srgbClr val="FFFFFF"/>
                        </a:solidFill>
                        <a:effectLst/>
                        <a:latin typeface="Comic Sans MS" panose="030F0702030302020204" pitchFamily="66" charset="0"/>
                      </a:endParaRPr>
                    </a:p>
                  </a:txBody>
                  <a:tcPr marL="78906" marR="78906" marT="39453" marB="394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tc hMerge="1">
                  <a:txBody>
                    <a:bodyPr/>
                    <a:lstStyle/>
                    <a:p>
                      <a:pPr algn="l" fontAlgn="base"/>
                      <a:endParaRPr lang="en-GB" sz="1100" b="1" i="0">
                        <a:solidFill>
                          <a:srgbClr val="FFFFFF"/>
                        </a:solidFill>
                        <a:effectLst/>
                        <a:latin typeface="Comic Sans MS" panose="030F0702030302020204" pitchFamily="66" charset="0"/>
                      </a:endParaRPr>
                    </a:p>
                  </a:txBody>
                  <a:tcPr marL="78906" marR="78906" marT="39453" marB="394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tc hMerge="1">
                  <a:txBody>
                    <a:bodyPr/>
                    <a:lstStyle/>
                    <a:p>
                      <a:pPr algn="l" fontAlgn="base"/>
                      <a:endParaRPr lang="en-GB" sz="1100" b="1" i="0" dirty="0">
                        <a:solidFill>
                          <a:srgbClr val="FFFFFF"/>
                        </a:solidFill>
                        <a:effectLst/>
                        <a:latin typeface="Comic Sans MS" panose="030F0702030302020204" pitchFamily="66" charset="0"/>
                      </a:endParaRPr>
                    </a:p>
                  </a:txBody>
                  <a:tcPr marL="78906" marR="78906" marT="39453" marB="394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extLst>
                  <a:ext uri="{0D108BD9-81ED-4DB2-BD59-A6C34878D82A}">
                    <a16:rowId xmlns:a16="http://schemas.microsoft.com/office/drawing/2014/main" val="2570713515"/>
                  </a:ext>
                </a:extLst>
              </a:tr>
              <a:tr h="311474">
                <a:tc>
                  <a:txBody>
                    <a:bodyPr/>
                    <a:lstStyle/>
                    <a:p>
                      <a:pPr algn="l" fontAlgn="base"/>
                      <a:r>
                        <a:rPr lang="en-GB" sz="1100" b="1" i="0" dirty="0">
                          <a:solidFill>
                            <a:srgbClr val="FFFFFF"/>
                          </a:solidFill>
                          <a:effectLst/>
                          <a:latin typeface="Comic Sans MS" panose="030F0702030302020204" pitchFamily="66" charset="0"/>
                        </a:rPr>
                        <a:t>Technologies​</a:t>
                      </a:r>
                    </a:p>
                  </a:txBody>
                  <a:tcPr marL="78906" marR="78906" marT="39453" marB="394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tc>
                  <a:txBody>
                    <a:bodyPr/>
                    <a:lstStyle/>
                    <a:p>
                      <a:pPr algn="l" fontAlgn="base"/>
                      <a:r>
                        <a:rPr lang="en-GB" sz="1100" b="1" i="0">
                          <a:solidFill>
                            <a:srgbClr val="FFFFFF"/>
                          </a:solidFill>
                          <a:effectLst/>
                          <a:latin typeface="Comic Sans MS" panose="030F0702030302020204" pitchFamily="66" charset="0"/>
                        </a:rPr>
                        <a:t>Description​</a:t>
                      </a:r>
                    </a:p>
                  </a:txBody>
                  <a:tcPr marL="78906" marR="78906" marT="39453" marB="394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tc>
                  <a:txBody>
                    <a:bodyPr/>
                    <a:lstStyle/>
                    <a:p>
                      <a:pPr algn="l" fontAlgn="base"/>
                      <a:r>
                        <a:rPr lang="en-GB" sz="1100" b="1" i="0">
                          <a:solidFill>
                            <a:srgbClr val="FFFFFF"/>
                          </a:solidFill>
                          <a:effectLst/>
                          <a:latin typeface="Comic Sans MS" panose="030F0702030302020204" pitchFamily="66" charset="0"/>
                        </a:rPr>
                        <a:t>Benefits​</a:t>
                      </a:r>
                    </a:p>
                  </a:txBody>
                  <a:tcPr marL="78906" marR="78906" marT="39453" marB="394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tc>
                  <a:txBody>
                    <a:bodyPr/>
                    <a:lstStyle/>
                    <a:p>
                      <a:pPr algn="l" fontAlgn="base"/>
                      <a:r>
                        <a:rPr lang="en-GB" sz="1100" b="1" i="0" dirty="0">
                          <a:solidFill>
                            <a:srgbClr val="FFFFFF"/>
                          </a:solidFill>
                          <a:effectLst/>
                          <a:latin typeface="Comic Sans MS" panose="030F0702030302020204" pitchFamily="66" charset="0"/>
                        </a:rPr>
                        <a:t>Drawbacks​</a:t>
                      </a:r>
                    </a:p>
                  </a:txBody>
                  <a:tcPr marL="78906" marR="78906" marT="39453" marB="394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extLst>
                  <a:ext uri="{0D108BD9-81ED-4DB2-BD59-A6C34878D82A}">
                    <a16:rowId xmlns:a16="http://schemas.microsoft.com/office/drawing/2014/main" val="2742207464"/>
                  </a:ext>
                </a:extLst>
              </a:tr>
              <a:tr h="881585">
                <a:tc>
                  <a:txBody>
                    <a:bodyPr/>
                    <a:lstStyle/>
                    <a:p>
                      <a:pPr algn="l" fontAlgn="base"/>
                      <a:r>
                        <a:rPr lang="en-GB" sz="1100" b="0" i="0" dirty="0">
                          <a:solidFill>
                            <a:srgbClr val="000000"/>
                          </a:solidFill>
                          <a:effectLst/>
                          <a:latin typeface="Comic Sans MS" panose="030F0702030302020204" pitchFamily="66" charset="0"/>
                        </a:rPr>
                        <a:t>Communication technologies (devices)​</a:t>
                      </a:r>
                    </a:p>
                  </a:txBody>
                  <a:tcPr marL="78906" marR="78906" marT="39453" marB="394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dirty="0">
                          <a:solidFill>
                            <a:srgbClr val="000000"/>
                          </a:solidFill>
                          <a:effectLst/>
                          <a:latin typeface="Comic Sans MS" panose="030F0702030302020204" pitchFamily="66" charset="0"/>
                        </a:rPr>
                        <a:t>It is now common practice for managers to be issued with laptops, mobile phones and tablets​</a:t>
                      </a:r>
                    </a:p>
                  </a:txBody>
                  <a:tcPr marL="78906" marR="78906" marT="39453" marB="394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dirty="0">
                          <a:solidFill>
                            <a:srgbClr val="000000"/>
                          </a:solidFill>
                          <a:effectLst/>
                          <a:latin typeface="Comic Sans MS" panose="030F0702030302020204" pitchFamily="66" charset="0"/>
                        </a:rPr>
                        <a:t>Less paperwork to carry as files can be accessed electronically​</a:t>
                      </a:r>
                    </a:p>
                  </a:txBody>
                  <a:tcPr marL="78906" marR="78906" marT="39453" marB="394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dirty="0">
                          <a:solidFill>
                            <a:srgbClr val="000000"/>
                          </a:solidFill>
                          <a:effectLst/>
                          <a:latin typeface="Comic Sans MS" panose="030F0702030302020204" pitchFamily="66" charset="0"/>
                        </a:rPr>
                        <a:t>Can be intrusive as staff can be contacted day and night, which can impact on the employee’s work/life balance​</a:t>
                      </a:r>
                    </a:p>
                  </a:txBody>
                  <a:tcPr marL="78906" marR="78906" marT="39453" marB="394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extLst>
                  <a:ext uri="{0D108BD9-81ED-4DB2-BD59-A6C34878D82A}">
                    <a16:rowId xmlns:a16="http://schemas.microsoft.com/office/drawing/2014/main" val="3537871153"/>
                  </a:ext>
                </a:extLst>
              </a:tr>
              <a:tr h="430450">
                <a:tc>
                  <a:txBody>
                    <a:bodyPr/>
                    <a:lstStyle/>
                    <a:p>
                      <a:pPr algn="l" fontAlgn="base"/>
                      <a:r>
                        <a:rPr lang="en-GB" sz="1100" b="0" i="0">
                          <a:solidFill>
                            <a:srgbClr val="000000"/>
                          </a:solidFill>
                          <a:effectLst/>
                          <a:latin typeface="Comic Sans MS" panose="030F0702030302020204" pitchFamily="66" charset="0"/>
                        </a:rPr>
                        <a:t>Local platforms​</a:t>
                      </a:r>
                    </a:p>
                  </a:txBody>
                  <a:tcPr marL="78906" marR="78906" marT="39453" marB="394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a:txBody>
                    <a:bodyPr/>
                    <a:lstStyle/>
                    <a:p>
                      <a:pPr algn="l" fontAlgn="base"/>
                      <a:r>
                        <a:rPr lang="en-GB" sz="1100" b="0" i="0">
                          <a:solidFill>
                            <a:srgbClr val="000000"/>
                          </a:solidFill>
                          <a:effectLst/>
                          <a:latin typeface="Comic Sans MS" panose="030F0702030302020204" pitchFamily="66" charset="0"/>
                        </a:rPr>
                        <a:t>Software installed andused locally​</a:t>
                      </a:r>
                    </a:p>
                  </a:txBody>
                  <a:tcPr marL="78906" marR="78906" marT="39453" marB="394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a:txBody>
                    <a:bodyPr/>
                    <a:lstStyle/>
                    <a:p>
                      <a:pPr algn="l" fontAlgn="base"/>
                      <a:r>
                        <a:rPr lang="en-GB" sz="1100" b="0" i="0" dirty="0">
                          <a:solidFill>
                            <a:srgbClr val="000000"/>
                          </a:solidFill>
                          <a:effectLst/>
                          <a:latin typeface="Comic Sans MS" panose="030F0702030302020204" pitchFamily="66" charset="0"/>
                        </a:rPr>
                        <a:t>May run faster than a web-based alternative​</a:t>
                      </a:r>
                    </a:p>
                  </a:txBody>
                  <a:tcPr marL="78906" marR="78906" marT="39453" marB="394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a:txBody>
                    <a:bodyPr/>
                    <a:lstStyle/>
                    <a:p>
                      <a:pPr algn="l" fontAlgn="base"/>
                      <a:r>
                        <a:rPr lang="en-GB" sz="1100" b="0" i="0" dirty="0">
                          <a:solidFill>
                            <a:srgbClr val="000000"/>
                          </a:solidFill>
                          <a:effectLst/>
                          <a:latin typeface="Comic Sans MS" panose="030F0702030302020204" pitchFamily="66" charset="0"/>
                        </a:rPr>
                        <a:t>Cannot be accessed outside the office​</a:t>
                      </a:r>
                    </a:p>
                  </a:txBody>
                  <a:tcPr marL="78906" marR="78906" marT="39453" marB="394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extLst>
                  <a:ext uri="{0D108BD9-81ED-4DB2-BD59-A6C34878D82A}">
                    <a16:rowId xmlns:a16="http://schemas.microsoft.com/office/drawing/2014/main" val="351756270"/>
                  </a:ext>
                </a:extLst>
              </a:tr>
              <a:tr h="720438">
                <a:tc>
                  <a:txBody>
                    <a:bodyPr/>
                    <a:lstStyle/>
                    <a:p>
                      <a:pPr algn="l" fontAlgn="base"/>
                      <a:r>
                        <a:rPr lang="en-GB" sz="1100" b="0" i="0">
                          <a:solidFill>
                            <a:srgbClr val="000000"/>
                          </a:solidFill>
                          <a:effectLst/>
                          <a:latin typeface="Comic Sans MS" panose="030F0702030302020204" pitchFamily="66" charset="0"/>
                        </a:rPr>
                        <a:t>Web-based platforms​</a:t>
                      </a:r>
                    </a:p>
                  </a:txBody>
                  <a:tcPr marL="78906" marR="78906" marT="39453" marB="394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a:solidFill>
                            <a:srgbClr val="000000"/>
                          </a:solidFill>
                          <a:effectLst/>
                          <a:latin typeface="Comic Sans MS" panose="030F0702030302020204" pitchFamily="66" charset="0"/>
                        </a:rPr>
                        <a:t>Software installed andused online​</a:t>
                      </a:r>
                    </a:p>
                  </a:txBody>
                  <a:tcPr marL="78906" marR="78906" marT="39453" marB="394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a:solidFill>
                            <a:srgbClr val="000000"/>
                          </a:solidFill>
                          <a:effectLst/>
                          <a:latin typeface="Comic Sans MS" panose="030F0702030302020204" pitchFamily="66" charset="0"/>
                        </a:rPr>
                        <a:t>Can be accessed fromanywhere​</a:t>
                      </a:r>
                    </a:p>
                  </a:txBody>
                  <a:tcPr marL="78906" marR="78906" marT="39453" marB="394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dirty="0">
                          <a:solidFill>
                            <a:srgbClr val="000000"/>
                          </a:solidFill>
                          <a:effectLst/>
                          <a:latin typeface="Comic Sans MS" panose="030F0702030302020204" pitchFamily="66" charset="0"/>
                        </a:rPr>
                        <a:t>May run more slowly than local alternatives connectivity is poor or demand is high​</a:t>
                      </a:r>
                    </a:p>
                  </a:txBody>
                  <a:tcPr marL="78906" marR="78906" marT="39453" marB="394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extLst>
                  <a:ext uri="{0D108BD9-81ED-4DB2-BD59-A6C34878D82A}">
                    <a16:rowId xmlns:a16="http://schemas.microsoft.com/office/drawing/2014/main" val="1856028725"/>
                  </a:ext>
                </a:extLst>
              </a:tr>
              <a:tr h="541370">
                <a:tc>
                  <a:txBody>
                    <a:bodyPr/>
                    <a:lstStyle/>
                    <a:p>
                      <a:pPr algn="l" fontAlgn="base"/>
                      <a:r>
                        <a:rPr lang="en-GB" sz="1100" b="0" i="0">
                          <a:solidFill>
                            <a:srgbClr val="000000"/>
                          </a:solidFill>
                          <a:effectLst/>
                          <a:latin typeface="Comic Sans MS" panose="030F0702030302020204" pitchFamily="66" charset="0"/>
                        </a:rPr>
                        <a:t>Availability​</a:t>
                      </a:r>
                    </a:p>
                  </a:txBody>
                  <a:tcPr marL="78906" marR="78906" marT="39453" marB="394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gridSpan="3">
                  <a:txBody>
                    <a:bodyPr/>
                    <a:lstStyle/>
                    <a:p>
                      <a:pPr algn="l" fontAlgn="base"/>
                      <a:r>
                        <a:rPr lang="en-GB" sz="1100" b="0" i="0" dirty="0">
                          <a:solidFill>
                            <a:srgbClr val="000000"/>
                          </a:solidFill>
                          <a:effectLst/>
                          <a:latin typeface="Comic Sans MS" panose="030F0702030302020204" pitchFamily="66" charset="0"/>
                        </a:rPr>
                        <a:t>Because of the costs of technology, many organisations try and find different ways of using what they have, rather than simply buying more.​</a:t>
                      </a:r>
                    </a:p>
                  </a:txBody>
                  <a:tcPr marL="78906" marR="78906" marT="39453" marB="394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64543699"/>
                  </a:ext>
                </a:extLst>
              </a:tr>
            </a:tbl>
          </a:graphicData>
        </a:graphic>
      </p:graphicFrame>
      <p:sp>
        <p:nvSpPr>
          <p:cNvPr id="7" name="Rectangle 6">
            <a:extLst>
              <a:ext uri="{FF2B5EF4-FFF2-40B4-BE49-F238E27FC236}">
                <a16:creationId xmlns:a16="http://schemas.microsoft.com/office/drawing/2014/main" id="{1EF01D1E-2A1C-4FB4-A4FF-4FED009BD0F2}"/>
              </a:ext>
            </a:extLst>
          </p:cNvPr>
          <p:cNvSpPr/>
          <p:nvPr/>
        </p:nvSpPr>
        <p:spPr>
          <a:xfrm>
            <a:off x="238539" y="4434824"/>
            <a:ext cx="3127513" cy="188586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Security of distributed/dispersed data</a:t>
            </a:r>
          </a:p>
          <a:p>
            <a:pPr algn="ctr"/>
            <a:endParaRPr lang="en-GB" sz="1100" dirty="0">
              <a:solidFill>
                <a:schemeClr val="tx1"/>
              </a:solidFill>
              <a:latin typeface="Comic Sans MS" panose="030F0702030302020204" pitchFamily="66" charset="0"/>
            </a:endParaRPr>
          </a:p>
          <a:p>
            <a:pPr fontAlgn="base"/>
            <a:r>
              <a:rPr lang="en-GB" sz="1100" dirty="0">
                <a:solidFill>
                  <a:schemeClr val="tx1"/>
                </a:solidFill>
                <a:latin typeface="Comic Sans MS" panose="030F0702030302020204" pitchFamily="66" charset="0"/>
              </a:rPr>
              <a:t>Data that is </a:t>
            </a:r>
            <a:r>
              <a:rPr lang="en-GB" sz="1100" b="1" dirty="0">
                <a:solidFill>
                  <a:schemeClr val="tx1"/>
                </a:solidFill>
                <a:latin typeface="Comic Sans MS" panose="030F0702030302020204" pitchFamily="66" charset="0"/>
              </a:rPr>
              <a:t>distributed</a:t>
            </a:r>
            <a:r>
              <a:rPr lang="en-GB" sz="1100" dirty="0">
                <a:solidFill>
                  <a:schemeClr val="tx1"/>
                </a:solidFill>
                <a:latin typeface="Comic Sans MS" panose="030F0702030302020204" pitchFamily="66" charset="0"/>
              </a:rPr>
              <a:t> or </a:t>
            </a:r>
            <a:r>
              <a:rPr lang="en-GB" sz="1100" b="1" dirty="0">
                <a:solidFill>
                  <a:schemeClr val="tx1"/>
                </a:solidFill>
                <a:latin typeface="Comic Sans MS" panose="030F0702030302020204" pitchFamily="66" charset="0"/>
              </a:rPr>
              <a:t>dispersed</a:t>
            </a:r>
            <a:r>
              <a:rPr lang="en-GB" sz="1100" dirty="0">
                <a:solidFill>
                  <a:schemeClr val="tx1"/>
                </a:solidFill>
                <a:latin typeface="Comic Sans MS" panose="030F0702030302020204" pitchFamily="66" charset="0"/>
              </a:rPr>
              <a:t> can be stored over more than one server and network. </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The locations of the different bits or copies of data need to be mapped so that the data can be found when it is needed.</a:t>
            </a:r>
            <a:r>
              <a:rPr lang="en-US" sz="1100" dirty="0">
                <a:solidFill>
                  <a:schemeClr val="tx1"/>
                </a:solidFill>
                <a:latin typeface="Comic Sans MS" panose="030F0702030302020204" pitchFamily="66" charset="0"/>
              </a:rPr>
              <a:t>​</a:t>
            </a:r>
          </a:p>
        </p:txBody>
      </p:sp>
      <p:graphicFrame>
        <p:nvGraphicFramePr>
          <p:cNvPr id="8" name="Table 7">
            <a:extLst>
              <a:ext uri="{FF2B5EF4-FFF2-40B4-BE49-F238E27FC236}">
                <a16:creationId xmlns:a16="http://schemas.microsoft.com/office/drawing/2014/main" id="{E6DB4DB0-D516-416A-BE85-FD3040859AC8}"/>
              </a:ext>
            </a:extLst>
          </p:cNvPr>
          <p:cNvGraphicFramePr>
            <a:graphicFrameLocks noGrp="1"/>
          </p:cNvGraphicFramePr>
          <p:nvPr>
            <p:extLst>
              <p:ext uri="{D42A27DB-BD31-4B8C-83A1-F6EECF244321}">
                <p14:modId xmlns:p14="http://schemas.microsoft.com/office/powerpoint/2010/main" val="1574962983"/>
              </p:ext>
            </p:extLst>
          </p:nvPr>
        </p:nvGraphicFramePr>
        <p:xfrm>
          <a:off x="3472064" y="4846126"/>
          <a:ext cx="8616596" cy="1939290"/>
        </p:xfrm>
        <a:graphic>
          <a:graphicData uri="http://schemas.openxmlformats.org/drawingml/2006/table">
            <a:tbl>
              <a:tblPr/>
              <a:tblGrid>
                <a:gridCol w="4308298">
                  <a:extLst>
                    <a:ext uri="{9D8B030D-6E8A-4147-A177-3AD203B41FA5}">
                      <a16:colId xmlns:a16="http://schemas.microsoft.com/office/drawing/2014/main" val="4260548148"/>
                    </a:ext>
                  </a:extLst>
                </a:gridCol>
                <a:gridCol w="4308298">
                  <a:extLst>
                    <a:ext uri="{9D8B030D-6E8A-4147-A177-3AD203B41FA5}">
                      <a16:colId xmlns:a16="http://schemas.microsoft.com/office/drawing/2014/main" val="345670410"/>
                    </a:ext>
                  </a:extLst>
                </a:gridCol>
              </a:tblGrid>
              <a:tr h="361950">
                <a:tc>
                  <a:txBody>
                    <a:bodyPr/>
                    <a:lstStyle/>
                    <a:p>
                      <a:pPr algn="l" fontAlgn="base"/>
                      <a:r>
                        <a:rPr lang="en-GB" sz="1100" b="1" i="0" dirty="0">
                          <a:solidFill>
                            <a:srgbClr val="FFFFFF"/>
                          </a:solidFill>
                          <a:effectLst/>
                          <a:latin typeface="Comic Sans MS" panose="030F0702030302020204" pitchFamily="66" charset="0"/>
                        </a:rPr>
                        <a:t>Benefits​ of distributed data</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tc>
                  <a:txBody>
                    <a:bodyPr/>
                    <a:lstStyle/>
                    <a:p>
                      <a:pPr algn="l" fontAlgn="base"/>
                      <a:r>
                        <a:rPr lang="en-GB" sz="1100" b="1" i="0" dirty="0">
                          <a:solidFill>
                            <a:srgbClr val="FFFFFF"/>
                          </a:solidFill>
                          <a:effectLst/>
                          <a:latin typeface="Comic Sans MS" panose="030F0702030302020204" pitchFamily="66" charset="0"/>
                        </a:rPr>
                        <a:t>Drawbacks​ of distributed data</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extLst>
                  <a:ext uri="{0D108BD9-81ED-4DB2-BD59-A6C34878D82A}">
                    <a16:rowId xmlns:a16="http://schemas.microsoft.com/office/drawing/2014/main" val="3354456586"/>
                  </a:ext>
                </a:extLst>
              </a:tr>
              <a:tr h="361950">
                <a:tc>
                  <a:txBody>
                    <a:bodyPr/>
                    <a:lstStyle/>
                    <a:p>
                      <a:pPr algn="l" fontAlgn="base"/>
                      <a:r>
                        <a:rPr lang="en-GB" sz="1100" b="0" i="0">
                          <a:solidFill>
                            <a:srgbClr val="000000"/>
                          </a:solidFill>
                          <a:effectLst/>
                          <a:latin typeface="Comic Sans MS" panose="030F0702030302020204" pitchFamily="66" charset="0"/>
                        </a:rPr>
                        <a:t>The data is less likely to be lost because it is not all in one place.​</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a:solidFill>
                            <a:srgbClr val="000000"/>
                          </a:solidFill>
                          <a:effectLst/>
                          <a:latin typeface="Comic Sans MS" panose="030F0702030302020204" pitchFamily="66" charset="0"/>
                        </a:rPr>
                        <a:t>There are more locations to keep secure​</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extLst>
                  <a:ext uri="{0D108BD9-81ED-4DB2-BD59-A6C34878D82A}">
                    <a16:rowId xmlns:a16="http://schemas.microsoft.com/office/drawing/2014/main" val="1586399974"/>
                  </a:ext>
                </a:extLst>
              </a:tr>
              <a:tr h="361950">
                <a:tc>
                  <a:txBody>
                    <a:bodyPr/>
                    <a:lstStyle/>
                    <a:p>
                      <a:pPr algn="l" fontAlgn="base"/>
                      <a:r>
                        <a:rPr lang="en-GB" sz="1100" b="0" i="0" dirty="0">
                          <a:solidFill>
                            <a:srgbClr val="000000"/>
                          </a:solidFill>
                          <a:effectLst/>
                          <a:latin typeface="Comic Sans MS" panose="030F0702030302020204" pitchFamily="66" charset="0"/>
                        </a:rPr>
                        <a:t>Security is greater because criminals would not know where the data is being stored.​</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a:txBody>
                    <a:bodyPr/>
                    <a:lstStyle/>
                    <a:p>
                      <a:pPr algn="l" fontAlgn="base"/>
                      <a:r>
                        <a:rPr lang="en-GB" sz="1100" b="0" i="0">
                          <a:solidFill>
                            <a:srgbClr val="000000"/>
                          </a:solidFill>
                          <a:effectLst/>
                          <a:latin typeface="Comic Sans MS" panose="030F0702030302020204" pitchFamily="66" charset="0"/>
                        </a:rPr>
                        <a:t>Locations of data need to be tracked so that thesystem knows where the data is​</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extLst>
                  <a:ext uri="{0D108BD9-81ED-4DB2-BD59-A6C34878D82A}">
                    <a16:rowId xmlns:a16="http://schemas.microsoft.com/office/drawing/2014/main" val="1266095655"/>
                  </a:ext>
                </a:extLst>
              </a:tr>
              <a:tr h="361950">
                <a:tc>
                  <a:txBody>
                    <a:bodyPr/>
                    <a:lstStyle/>
                    <a:p>
                      <a:pPr algn="l" fontAlgn="base"/>
                      <a:r>
                        <a:rPr lang="en-GB" sz="1100" b="0" i="0">
                          <a:solidFill>
                            <a:srgbClr val="000000"/>
                          </a:solidFill>
                          <a:effectLst/>
                          <a:latin typeface="Comic Sans MS" panose="030F0702030302020204" pitchFamily="66" charset="0"/>
                        </a:rPr>
                        <a:t>The data can be accessed over different networks​</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dirty="0">
                          <a:solidFill>
                            <a:srgbClr val="000000"/>
                          </a:solidFill>
                          <a:effectLst/>
                          <a:latin typeface="Comic Sans MS" panose="030F0702030302020204" pitchFamily="66" charset="0"/>
                        </a:rPr>
                        <a:t>It can take a little longer to access data that is further away​</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extLst>
                  <a:ext uri="{0D108BD9-81ED-4DB2-BD59-A6C34878D82A}">
                    <a16:rowId xmlns:a16="http://schemas.microsoft.com/office/drawing/2014/main" val="1866903883"/>
                  </a:ext>
                </a:extLst>
              </a:tr>
              <a:tr h="361950">
                <a:tc>
                  <a:txBody>
                    <a:bodyPr/>
                    <a:lstStyle/>
                    <a:p>
                      <a:pPr algn="l" fontAlgn="base"/>
                      <a:r>
                        <a:rPr lang="en-GB" sz="1100" b="0" i="0" dirty="0">
                          <a:solidFill>
                            <a:srgbClr val="000000"/>
                          </a:solidFill>
                          <a:effectLst/>
                          <a:latin typeface="Comic Sans MS" panose="030F0702030302020204" pitchFamily="66" charset="0"/>
                        </a:rPr>
                        <a:t>Greater reliability​</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a:txBody>
                    <a:bodyPr/>
                    <a:lstStyle/>
                    <a:p>
                      <a:pPr algn="l" fontAlgn="base"/>
                      <a:r>
                        <a:rPr lang="en-GB" sz="1100" b="0" i="0" dirty="0">
                          <a:solidFill>
                            <a:srgbClr val="000000"/>
                          </a:solidFill>
                          <a:effectLst/>
                          <a:latin typeface="Comic Sans MS" panose="030F0702030302020204" pitchFamily="66" charset="0"/>
                        </a:rPr>
                        <a:t>Additional software is often required​</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extLst>
                  <a:ext uri="{0D108BD9-81ED-4DB2-BD59-A6C34878D82A}">
                    <a16:rowId xmlns:a16="http://schemas.microsoft.com/office/drawing/2014/main" val="2840779465"/>
                  </a:ext>
                </a:extLst>
              </a:tr>
            </a:tbl>
          </a:graphicData>
        </a:graphic>
      </p:graphicFrame>
    </p:spTree>
    <p:extLst>
      <p:ext uri="{BB962C8B-B14F-4D97-AF65-F5344CB8AC3E}">
        <p14:creationId xmlns:p14="http://schemas.microsoft.com/office/powerpoint/2010/main" val="323291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6E1B269-8577-4FEA-84CE-C85875B7D4E2}"/>
              </a:ext>
            </a:extLst>
          </p:cNvPr>
          <p:cNvSpPr>
            <a:spLocks noChangeArrowheads="1"/>
          </p:cNvSpPr>
          <p:nvPr/>
        </p:nvSpPr>
        <p:spPr bwMode="auto">
          <a:xfrm>
            <a:off x="118155" y="-2232"/>
            <a:ext cx="120738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altLang="en-US"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Component 3 Learning Aim A Modern Technologies - </a:t>
            </a:r>
            <a:r>
              <a:rPr lang="en-GB" altLang="en-US" sz="1200" b="1" dirty="0">
                <a:latin typeface="Comic Sans MS" panose="030F0702030302020204" pitchFamily="66" charset="0"/>
                <a:ea typeface="Calibri" panose="020F0502020204030204" pitchFamily="34" charset="0"/>
                <a:cs typeface="Times New Roman" panose="02020603050405020304" pitchFamily="18" charset="0"/>
              </a:rPr>
              <a:t>A2 Impact of Modern Technologies</a:t>
            </a:r>
          </a:p>
          <a:p>
            <a:pPr lvl="0" algn="ctr" eaLnBrk="0" fontAlgn="base" hangingPunct="0">
              <a:spcBef>
                <a:spcPct val="0"/>
              </a:spcBef>
              <a:spcAft>
                <a:spcPct val="0"/>
              </a:spcAft>
            </a:pPr>
            <a:r>
              <a:rPr lang="en-GB" altLang="en-US" sz="1200" b="1" dirty="0">
                <a:latin typeface="Comic Sans MS" panose="030F0702030302020204" pitchFamily="66" charset="0"/>
                <a:cs typeface="Times New Roman" panose="02020603050405020304" pitchFamily="18" charset="0"/>
              </a:rPr>
              <a:t>How Modern Technologies Impact on an Organisation (Part 2)</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2B86D847-09F5-4FD8-98A6-DE12502EDCD9}"/>
              </a:ext>
            </a:extLst>
          </p:cNvPr>
          <p:cNvGraphicFramePr>
            <a:graphicFrameLocks noGrp="1"/>
          </p:cNvGraphicFramePr>
          <p:nvPr>
            <p:extLst>
              <p:ext uri="{D42A27DB-BD31-4B8C-83A1-F6EECF244321}">
                <p14:modId xmlns:p14="http://schemas.microsoft.com/office/powerpoint/2010/main" val="2401983535"/>
              </p:ext>
            </p:extLst>
          </p:nvPr>
        </p:nvGraphicFramePr>
        <p:xfrm>
          <a:off x="453719" y="1408362"/>
          <a:ext cx="5416994" cy="4556589"/>
        </p:xfrm>
        <a:graphic>
          <a:graphicData uri="http://schemas.openxmlformats.org/drawingml/2006/table">
            <a:tbl>
              <a:tblPr/>
              <a:tblGrid>
                <a:gridCol w="2708497">
                  <a:extLst>
                    <a:ext uri="{9D8B030D-6E8A-4147-A177-3AD203B41FA5}">
                      <a16:colId xmlns:a16="http://schemas.microsoft.com/office/drawing/2014/main" val="408431061"/>
                    </a:ext>
                  </a:extLst>
                </a:gridCol>
                <a:gridCol w="2708497">
                  <a:extLst>
                    <a:ext uri="{9D8B030D-6E8A-4147-A177-3AD203B41FA5}">
                      <a16:colId xmlns:a16="http://schemas.microsoft.com/office/drawing/2014/main" val="442307450"/>
                    </a:ext>
                  </a:extLst>
                </a:gridCol>
              </a:tblGrid>
              <a:tr h="346604">
                <a:tc gridSpan="2">
                  <a:txBody>
                    <a:bodyPr/>
                    <a:lstStyle/>
                    <a:p>
                      <a:pPr algn="ctr" fontAlgn="base"/>
                      <a:r>
                        <a:rPr lang="en-GB" sz="1100" b="1" i="0">
                          <a:solidFill>
                            <a:srgbClr val="002060"/>
                          </a:solidFill>
                          <a:effectLst/>
                          <a:latin typeface="Comic Sans MS" panose="030F0702030302020204" pitchFamily="66" charset="0"/>
                        </a:rPr>
                        <a:t>Benefits and drawbacks for customers of 24/7 access</a:t>
                      </a:r>
                      <a:r>
                        <a:rPr lang="en-GB" sz="1100" b="1" i="0">
                          <a:solidFill>
                            <a:srgbClr val="FFFFFF"/>
                          </a:solidFill>
                          <a:effectLst/>
                          <a:latin typeface="Comic Sans MS" panose="030F0702030302020204" pitchFamily="66" charset="0"/>
                        </a:rPr>
                        <a:t>​</a:t>
                      </a:r>
                    </a:p>
                  </a:txBody>
                  <a:tcPr marL="87099" marR="87099" marT="43550" marB="435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tc hMerge="1">
                  <a:txBody>
                    <a:bodyPr/>
                    <a:lstStyle/>
                    <a:p>
                      <a:endParaRPr lang="en-GB"/>
                    </a:p>
                  </a:txBody>
                  <a:tcPr/>
                </a:tc>
                <a:extLst>
                  <a:ext uri="{0D108BD9-81ED-4DB2-BD59-A6C34878D82A}">
                    <a16:rowId xmlns:a16="http://schemas.microsoft.com/office/drawing/2014/main" val="3639640344"/>
                  </a:ext>
                </a:extLst>
              </a:tr>
              <a:tr h="346604">
                <a:tc>
                  <a:txBody>
                    <a:bodyPr/>
                    <a:lstStyle/>
                    <a:p>
                      <a:pPr algn="ctr" fontAlgn="base"/>
                      <a:r>
                        <a:rPr lang="en-GB" sz="1100" b="1" i="0">
                          <a:solidFill>
                            <a:srgbClr val="000000"/>
                          </a:solidFill>
                          <a:effectLst/>
                          <a:latin typeface="Comic Sans MS" panose="030F0702030302020204" pitchFamily="66" charset="0"/>
                        </a:rPr>
                        <a:t>Benefits</a:t>
                      </a:r>
                      <a:r>
                        <a:rPr lang="en-GB" sz="1100" b="0" i="0">
                          <a:solidFill>
                            <a:srgbClr val="000000"/>
                          </a:solidFill>
                          <a:effectLst/>
                          <a:latin typeface="Comic Sans MS" panose="030F0702030302020204" pitchFamily="66" charset="0"/>
                        </a:rPr>
                        <a:t>​</a:t>
                      </a:r>
                    </a:p>
                  </a:txBody>
                  <a:tcPr marL="87099" marR="87099" marT="43550" marB="435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tc>
                  <a:txBody>
                    <a:bodyPr/>
                    <a:lstStyle/>
                    <a:p>
                      <a:pPr algn="ctr" fontAlgn="base"/>
                      <a:r>
                        <a:rPr lang="en-GB" sz="1100" b="1" i="0">
                          <a:solidFill>
                            <a:srgbClr val="000000"/>
                          </a:solidFill>
                          <a:effectLst/>
                          <a:latin typeface="Comic Sans MS" panose="030F0702030302020204" pitchFamily="66" charset="0"/>
                        </a:rPr>
                        <a:t>Drawbacks</a:t>
                      </a:r>
                      <a:r>
                        <a:rPr lang="en-GB" sz="1100" b="0" i="0">
                          <a:solidFill>
                            <a:srgbClr val="000000"/>
                          </a:solidFill>
                          <a:effectLst/>
                          <a:latin typeface="Comic Sans MS" panose="030F0702030302020204" pitchFamily="66" charset="0"/>
                        </a:rPr>
                        <a:t>​</a:t>
                      </a:r>
                    </a:p>
                  </a:txBody>
                  <a:tcPr marL="87099" marR="87099" marT="43550" marB="435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extLst>
                  <a:ext uri="{0D108BD9-81ED-4DB2-BD59-A6C34878D82A}">
                    <a16:rowId xmlns:a16="http://schemas.microsoft.com/office/drawing/2014/main" val="870056201"/>
                  </a:ext>
                </a:extLst>
              </a:tr>
              <a:tr h="599067">
                <a:tc>
                  <a:txBody>
                    <a:bodyPr/>
                    <a:lstStyle/>
                    <a:p>
                      <a:pPr algn="l" fontAlgn="base"/>
                      <a:r>
                        <a:rPr lang="en-GB" sz="1100" b="0" i="0" dirty="0">
                          <a:solidFill>
                            <a:srgbClr val="000000"/>
                          </a:solidFill>
                          <a:effectLst/>
                          <a:latin typeface="Comic Sans MS" panose="030F0702030302020204" pitchFamily="66" charset="0"/>
                        </a:rPr>
                        <a:t>Orders can be placed and accounts accessed at any time of the day or night​</a:t>
                      </a:r>
                    </a:p>
                  </a:txBody>
                  <a:tcPr marL="87099" marR="87099" marT="43550" marB="435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a:txBody>
                    <a:bodyPr/>
                    <a:lstStyle/>
                    <a:p>
                      <a:pPr algn="l" fontAlgn="base"/>
                      <a:r>
                        <a:rPr lang="en-GB" sz="1100" b="0" i="0">
                          <a:solidFill>
                            <a:srgbClr val="000000"/>
                          </a:solidFill>
                          <a:effectLst/>
                          <a:latin typeface="Comic Sans MS" panose="030F0702030302020204" pitchFamily="66" charset="0"/>
                        </a:rPr>
                        <a:t>Usually you must wait until your purchase is delivered and pay extra if you want it delivered quickly​</a:t>
                      </a:r>
                    </a:p>
                  </a:txBody>
                  <a:tcPr marL="87099" marR="87099" marT="43550" marB="435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extLst>
                  <a:ext uri="{0D108BD9-81ED-4DB2-BD59-A6C34878D82A}">
                    <a16:rowId xmlns:a16="http://schemas.microsoft.com/office/drawing/2014/main" val="2689853265"/>
                  </a:ext>
                </a:extLst>
              </a:tr>
              <a:tr h="548790">
                <a:tc>
                  <a:txBody>
                    <a:bodyPr/>
                    <a:lstStyle/>
                    <a:p>
                      <a:pPr algn="l" fontAlgn="base"/>
                      <a:r>
                        <a:rPr lang="en-GB" sz="1100" b="0" i="0">
                          <a:solidFill>
                            <a:srgbClr val="000000"/>
                          </a:solidFill>
                          <a:effectLst/>
                          <a:latin typeface="Comic Sans MS" panose="030F0702030302020204" pitchFamily="66" charset="0"/>
                        </a:rPr>
                        <a:t>No need to stand at the till to pay for purchases as you canbuy online​</a:t>
                      </a:r>
                    </a:p>
                  </a:txBody>
                  <a:tcPr marL="87099" marR="87099" marT="43550" marB="435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a:solidFill>
                            <a:srgbClr val="000000"/>
                          </a:solidFill>
                          <a:effectLst/>
                          <a:latin typeface="Comic Sans MS" panose="030F0702030302020204" pitchFamily="66" charset="0"/>
                        </a:rPr>
                        <a:t>You cannot see or touch the product before you buy it​</a:t>
                      </a:r>
                    </a:p>
                  </a:txBody>
                  <a:tcPr marL="87099" marR="87099" marT="43550" marB="435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extLst>
                  <a:ext uri="{0D108BD9-81ED-4DB2-BD59-A6C34878D82A}">
                    <a16:rowId xmlns:a16="http://schemas.microsoft.com/office/drawing/2014/main" val="2082841405"/>
                  </a:ext>
                </a:extLst>
              </a:tr>
              <a:tr h="428857">
                <a:tc>
                  <a:txBody>
                    <a:bodyPr/>
                    <a:lstStyle/>
                    <a:p>
                      <a:pPr algn="l" fontAlgn="base"/>
                      <a:r>
                        <a:rPr lang="en-GB" sz="1100" b="0" i="0">
                          <a:solidFill>
                            <a:srgbClr val="000000"/>
                          </a:solidFill>
                          <a:effectLst/>
                          <a:latin typeface="Comic Sans MS" panose="030F0702030302020204" pitchFamily="66" charset="0"/>
                        </a:rPr>
                        <a:t>Lower prices as there is more competition​</a:t>
                      </a:r>
                    </a:p>
                  </a:txBody>
                  <a:tcPr marL="87099" marR="87099" marT="43550" marB="435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a:txBody>
                    <a:bodyPr/>
                    <a:lstStyle/>
                    <a:p>
                      <a:pPr algn="l" fontAlgn="base"/>
                      <a:r>
                        <a:rPr lang="en-GB" sz="1100" b="0" i="0">
                          <a:solidFill>
                            <a:srgbClr val="000000"/>
                          </a:solidFill>
                          <a:effectLst/>
                          <a:latin typeface="Comic Sans MS" panose="030F0702030302020204" pitchFamily="66" charset="0"/>
                        </a:rPr>
                        <a:t>Security worries – it is a legitimate website?​</a:t>
                      </a:r>
                    </a:p>
                  </a:txBody>
                  <a:tcPr marL="87099" marR="87099" marT="43550" marB="435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extLst>
                  <a:ext uri="{0D108BD9-81ED-4DB2-BD59-A6C34878D82A}">
                    <a16:rowId xmlns:a16="http://schemas.microsoft.com/office/drawing/2014/main" val="390683093"/>
                  </a:ext>
                </a:extLst>
              </a:tr>
              <a:tr h="548790">
                <a:tc>
                  <a:txBody>
                    <a:bodyPr/>
                    <a:lstStyle/>
                    <a:p>
                      <a:pPr algn="l" fontAlgn="base"/>
                      <a:r>
                        <a:rPr lang="en-GB" sz="1100" b="0" i="0">
                          <a:solidFill>
                            <a:srgbClr val="000000"/>
                          </a:solidFill>
                          <a:effectLst/>
                          <a:latin typeface="Comic Sans MS" panose="030F0702030302020204" pitchFamily="66" charset="0"/>
                        </a:rPr>
                        <a:t>More choice as you can access a much wider range ofproducts​</a:t>
                      </a:r>
                    </a:p>
                  </a:txBody>
                  <a:tcPr marL="87099" marR="87099" marT="43550" marB="435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a:solidFill>
                            <a:srgbClr val="000000"/>
                          </a:solidFill>
                          <a:effectLst/>
                          <a:latin typeface="Comic Sans MS" panose="030F0702030302020204" pitchFamily="66" charset="0"/>
                        </a:rPr>
                        <a:t>You often must pay for delivery, or higher rates for fasterdelivery​</a:t>
                      </a:r>
                    </a:p>
                  </a:txBody>
                  <a:tcPr marL="87099" marR="87099" marT="43550" marB="435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extLst>
                  <a:ext uri="{0D108BD9-81ED-4DB2-BD59-A6C34878D82A}">
                    <a16:rowId xmlns:a16="http://schemas.microsoft.com/office/drawing/2014/main" val="774281161"/>
                  </a:ext>
                </a:extLst>
              </a:tr>
              <a:tr h="548790">
                <a:tc>
                  <a:txBody>
                    <a:bodyPr/>
                    <a:lstStyle/>
                    <a:p>
                      <a:pPr algn="l" fontAlgn="base"/>
                      <a:r>
                        <a:rPr lang="en-GB" sz="1100" b="0" i="0">
                          <a:solidFill>
                            <a:srgbClr val="000000"/>
                          </a:solidFill>
                          <a:effectLst/>
                          <a:latin typeface="Comic Sans MS" panose="030F0702030302020204" pitchFamily="66" charset="0"/>
                        </a:rPr>
                        <a:t>No need to spend money on transport or parking ​</a:t>
                      </a:r>
                    </a:p>
                  </a:txBody>
                  <a:tcPr marL="87099" marR="87099" marT="43550" marB="435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a:txBody>
                    <a:bodyPr/>
                    <a:lstStyle/>
                    <a:p>
                      <a:pPr algn="l" fontAlgn="base"/>
                      <a:r>
                        <a:rPr lang="en-GB" sz="1100" b="0" i="0">
                          <a:solidFill>
                            <a:srgbClr val="000000"/>
                          </a:solidFill>
                          <a:effectLst/>
                          <a:latin typeface="Comic Sans MS" panose="030F0702030302020204" pitchFamily="66" charset="0"/>
                        </a:rPr>
                        <a:t>Returning items can be challenging and you may have to waitto receive a refund. ​</a:t>
                      </a:r>
                    </a:p>
                  </a:txBody>
                  <a:tcPr marL="87099" marR="87099" marT="43550" marB="435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extLst>
                  <a:ext uri="{0D108BD9-81ED-4DB2-BD59-A6C34878D82A}">
                    <a16:rowId xmlns:a16="http://schemas.microsoft.com/office/drawing/2014/main" val="654667260"/>
                  </a:ext>
                </a:extLst>
              </a:tr>
              <a:tr h="548790">
                <a:tc>
                  <a:txBody>
                    <a:bodyPr/>
                    <a:lstStyle/>
                    <a:p>
                      <a:pPr algn="l" fontAlgn="base"/>
                      <a:r>
                        <a:rPr lang="en-GB" sz="1100" b="0" i="0">
                          <a:solidFill>
                            <a:srgbClr val="000000"/>
                          </a:solidFill>
                          <a:effectLst/>
                          <a:latin typeface="Comic Sans MS" panose="030F0702030302020204" pitchFamily="66" charset="0"/>
                        </a:rPr>
                        <a:t>Able to check your bank balance and pay bills at any time ofthe day or night​</a:t>
                      </a:r>
                    </a:p>
                  </a:txBody>
                  <a:tcPr marL="87099" marR="87099" marT="43550" marB="435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auto"/>
                      <a:r>
                        <a:rPr lang="en-GB" sz="1100" b="0" i="0">
                          <a:solidFill>
                            <a:srgbClr val="000000"/>
                          </a:solidFill>
                          <a:effectLst/>
                          <a:latin typeface="Comic Sans MS" panose="030F0702030302020204" pitchFamily="66" charset="0"/>
                        </a:rPr>
                        <a:t>​</a:t>
                      </a:r>
                    </a:p>
                  </a:txBody>
                  <a:tcPr marL="87099" marR="87099" marT="43550" marB="435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extLst>
                  <a:ext uri="{0D108BD9-81ED-4DB2-BD59-A6C34878D82A}">
                    <a16:rowId xmlns:a16="http://schemas.microsoft.com/office/drawing/2014/main" val="3288797067"/>
                  </a:ext>
                </a:extLst>
              </a:tr>
              <a:tr h="599067">
                <a:tc>
                  <a:txBody>
                    <a:bodyPr/>
                    <a:lstStyle/>
                    <a:p>
                      <a:pPr algn="l" fontAlgn="base"/>
                      <a:r>
                        <a:rPr lang="en-GB" sz="1100" b="0" i="0">
                          <a:solidFill>
                            <a:srgbClr val="000000"/>
                          </a:solidFill>
                          <a:effectLst/>
                          <a:latin typeface="Comic Sans MS" panose="030F0702030302020204" pitchFamily="66" charset="0"/>
                        </a:rPr>
                        <a:t>Ability to transfer money from one account to anotherwithout having to go to the bank​</a:t>
                      </a:r>
                    </a:p>
                  </a:txBody>
                  <a:tcPr marL="87099" marR="87099" marT="43550" marB="435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a:txBody>
                    <a:bodyPr/>
                    <a:lstStyle/>
                    <a:p>
                      <a:pPr algn="l" fontAlgn="auto"/>
                      <a:r>
                        <a:rPr lang="en-GB" sz="1100" b="0" i="0" dirty="0">
                          <a:solidFill>
                            <a:srgbClr val="000000"/>
                          </a:solidFill>
                          <a:effectLst/>
                          <a:latin typeface="Comic Sans MS" panose="030F0702030302020204" pitchFamily="66" charset="0"/>
                        </a:rPr>
                        <a:t>​</a:t>
                      </a:r>
                    </a:p>
                  </a:txBody>
                  <a:tcPr marL="87099" marR="87099" marT="43550" marB="435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extLst>
                  <a:ext uri="{0D108BD9-81ED-4DB2-BD59-A6C34878D82A}">
                    <a16:rowId xmlns:a16="http://schemas.microsoft.com/office/drawing/2014/main" val="2893447960"/>
                  </a:ext>
                </a:extLst>
              </a:tr>
            </a:tbl>
          </a:graphicData>
        </a:graphic>
      </p:graphicFrame>
      <p:sp>
        <p:nvSpPr>
          <p:cNvPr id="5" name="Rectangle 4">
            <a:extLst>
              <a:ext uri="{FF2B5EF4-FFF2-40B4-BE49-F238E27FC236}">
                <a16:creationId xmlns:a16="http://schemas.microsoft.com/office/drawing/2014/main" id="{4EDC2B83-ED0E-4FD8-BBC1-E0992B83C90B}"/>
              </a:ext>
            </a:extLst>
          </p:cNvPr>
          <p:cNvSpPr/>
          <p:nvPr/>
        </p:nvSpPr>
        <p:spPr>
          <a:xfrm>
            <a:off x="3739383" y="893049"/>
            <a:ext cx="4968336" cy="276999"/>
          </a:xfrm>
          <a:prstGeom prst="rect">
            <a:avLst/>
          </a:prstGeom>
          <a:solidFill>
            <a:srgbClr val="00B050"/>
          </a:solidFill>
        </p:spPr>
        <p:txBody>
          <a:bodyPr wrap="square">
            <a:spAutoFit/>
          </a:bodyPr>
          <a:lstStyle/>
          <a:p>
            <a:r>
              <a:rPr lang="en-GB" sz="1200" dirty="0">
                <a:solidFill>
                  <a:srgbClr val="000000"/>
                </a:solidFill>
                <a:latin typeface="Comic Sans MS" panose="030F0702030302020204" pitchFamily="66" charset="0"/>
              </a:rPr>
              <a:t> Organisations that use technology are usually accessible 24/7</a:t>
            </a:r>
            <a:endParaRPr lang="en-GB" sz="1200" dirty="0">
              <a:latin typeface="Comic Sans MS" panose="030F0702030302020204" pitchFamily="66" charset="0"/>
            </a:endParaRPr>
          </a:p>
        </p:txBody>
      </p:sp>
      <p:graphicFrame>
        <p:nvGraphicFramePr>
          <p:cNvPr id="6" name="Table 5">
            <a:extLst>
              <a:ext uri="{FF2B5EF4-FFF2-40B4-BE49-F238E27FC236}">
                <a16:creationId xmlns:a16="http://schemas.microsoft.com/office/drawing/2014/main" id="{D69A80AB-CE7B-44ED-A9FD-66D1B40D66DE}"/>
              </a:ext>
            </a:extLst>
          </p:cNvPr>
          <p:cNvGraphicFramePr>
            <a:graphicFrameLocks noGrp="1"/>
          </p:cNvGraphicFramePr>
          <p:nvPr>
            <p:extLst>
              <p:ext uri="{D42A27DB-BD31-4B8C-83A1-F6EECF244321}">
                <p14:modId xmlns:p14="http://schemas.microsoft.com/office/powerpoint/2010/main" val="2390100907"/>
              </p:ext>
            </p:extLst>
          </p:nvPr>
        </p:nvGraphicFramePr>
        <p:xfrm>
          <a:off x="6223551" y="1408361"/>
          <a:ext cx="5514730" cy="4556590"/>
        </p:xfrm>
        <a:graphic>
          <a:graphicData uri="http://schemas.openxmlformats.org/drawingml/2006/table">
            <a:tbl>
              <a:tblPr/>
              <a:tblGrid>
                <a:gridCol w="2757365">
                  <a:extLst>
                    <a:ext uri="{9D8B030D-6E8A-4147-A177-3AD203B41FA5}">
                      <a16:colId xmlns:a16="http://schemas.microsoft.com/office/drawing/2014/main" val="1971817766"/>
                    </a:ext>
                  </a:extLst>
                </a:gridCol>
                <a:gridCol w="2757365">
                  <a:extLst>
                    <a:ext uri="{9D8B030D-6E8A-4147-A177-3AD203B41FA5}">
                      <a16:colId xmlns:a16="http://schemas.microsoft.com/office/drawing/2014/main" val="1424116634"/>
                    </a:ext>
                  </a:extLst>
                </a:gridCol>
              </a:tblGrid>
              <a:tr h="374004">
                <a:tc gridSpan="2">
                  <a:txBody>
                    <a:bodyPr/>
                    <a:lstStyle/>
                    <a:p>
                      <a:pPr algn="ctr" fontAlgn="base"/>
                      <a:r>
                        <a:rPr lang="en-GB" sz="1100" b="1" i="0">
                          <a:solidFill>
                            <a:srgbClr val="002060"/>
                          </a:solidFill>
                          <a:effectLst/>
                          <a:latin typeface="Comic Sans MS" panose="030F0702030302020204" pitchFamily="66" charset="0"/>
                        </a:rPr>
                        <a:t>Benefits and drawbacks for organisations of 24/7 access</a:t>
                      </a:r>
                      <a:r>
                        <a:rPr lang="en-GB" sz="1100" b="1" i="0">
                          <a:solidFill>
                            <a:srgbClr val="FFFFFF"/>
                          </a:solidFill>
                          <a:effectLst/>
                          <a:latin typeface="Comic Sans MS" panose="030F0702030302020204" pitchFamily="66" charset="0"/>
                        </a:rPr>
                        <a:t>​</a:t>
                      </a:r>
                    </a:p>
                  </a:txBody>
                  <a:tcPr marL="89813" marR="89813" marT="44906" marB="449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tc hMerge="1">
                  <a:txBody>
                    <a:bodyPr/>
                    <a:lstStyle/>
                    <a:p>
                      <a:endParaRPr lang="en-GB"/>
                    </a:p>
                  </a:txBody>
                  <a:tcPr/>
                </a:tc>
                <a:extLst>
                  <a:ext uri="{0D108BD9-81ED-4DB2-BD59-A6C34878D82A}">
                    <a16:rowId xmlns:a16="http://schemas.microsoft.com/office/drawing/2014/main" val="1274638513"/>
                  </a:ext>
                </a:extLst>
              </a:tr>
              <a:tr h="374004">
                <a:tc>
                  <a:txBody>
                    <a:bodyPr/>
                    <a:lstStyle/>
                    <a:p>
                      <a:pPr algn="ctr" fontAlgn="base"/>
                      <a:r>
                        <a:rPr lang="en-GB" sz="1100" b="1" i="0">
                          <a:solidFill>
                            <a:srgbClr val="000000"/>
                          </a:solidFill>
                          <a:effectLst/>
                          <a:latin typeface="Comic Sans MS" panose="030F0702030302020204" pitchFamily="66" charset="0"/>
                        </a:rPr>
                        <a:t>Benefits</a:t>
                      </a:r>
                      <a:r>
                        <a:rPr lang="en-GB" sz="1100" b="0" i="0">
                          <a:solidFill>
                            <a:srgbClr val="000000"/>
                          </a:solidFill>
                          <a:effectLst/>
                          <a:latin typeface="Comic Sans MS" panose="030F0702030302020204" pitchFamily="66" charset="0"/>
                        </a:rPr>
                        <a:t>​</a:t>
                      </a:r>
                    </a:p>
                  </a:txBody>
                  <a:tcPr marL="89813" marR="89813" marT="44906" marB="449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tc>
                  <a:txBody>
                    <a:bodyPr/>
                    <a:lstStyle/>
                    <a:p>
                      <a:pPr algn="ctr" fontAlgn="base"/>
                      <a:r>
                        <a:rPr lang="en-GB" sz="1100" b="1" i="0">
                          <a:solidFill>
                            <a:srgbClr val="000000"/>
                          </a:solidFill>
                          <a:effectLst/>
                          <a:latin typeface="Comic Sans MS" panose="030F0702030302020204" pitchFamily="66" charset="0"/>
                        </a:rPr>
                        <a:t>Drawbacks</a:t>
                      </a:r>
                      <a:r>
                        <a:rPr lang="en-GB" sz="1100" b="0" i="0">
                          <a:solidFill>
                            <a:srgbClr val="000000"/>
                          </a:solidFill>
                          <a:effectLst/>
                          <a:latin typeface="Comic Sans MS" panose="030F0702030302020204" pitchFamily="66" charset="0"/>
                        </a:rPr>
                        <a:t>​</a:t>
                      </a:r>
                    </a:p>
                  </a:txBody>
                  <a:tcPr marL="89813" marR="89813" marT="44906" marB="449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extLst>
                  <a:ext uri="{0D108BD9-81ED-4DB2-BD59-A6C34878D82A}">
                    <a16:rowId xmlns:a16="http://schemas.microsoft.com/office/drawing/2014/main" val="1301658969"/>
                  </a:ext>
                </a:extLst>
              </a:tr>
              <a:tr h="1215512">
                <a:tc>
                  <a:txBody>
                    <a:bodyPr/>
                    <a:lstStyle/>
                    <a:p>
                      <a:pPr algn="l" fontAlgn="base"/>
                      <a:r>
                        <a:rPr lang="en-GB" sz="1100" b="0" i="0">
                          <a:solidFill>
                            <a:srgbClr val="000000"/>
                          </a:solidFill>
                          <a:effectLst/>
                          <a:latin typeface="Comic Sans MS" panose="030F0702030302020204" pitchFamily="66" charset="0"/>
                        </a:rPr>
                        <a:t>You can access more customers over a widergeographical area. Your potential customer base isanyone, anywhere in the world, you are only limited onwhere you are willing and able to ship products.​</a:t>
                      </a:r>
                    </a:p>
                  </a:txBody>
                  <a:tcPr marL="89813" marR="89813" marT="44906" marB="449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a:txBody>
                    <a:bodyPr/>
                    <a:lstStyle/>
                    <a:p>
                      <a:pPr algn="l" fontAlgn="base"/>
                      <a:r>
                        <a:rPr lang="en-GB" sz="1100" b="0" i="0">
                          <a:solidFill>
                            <a:srgbClr val="000000"/>
                          </a:solidFill>
                          <a:effectLst/>
                          <a:latin typeface="Comic Sans MS" panose="030F0702030302020204" pitchFamily="66" charset="0"/>
                        </a:rPr>
                        <a:t>Many customers still like to visit a shop or business and speak to a person​</a:t>
                      </a:r>
                    </a:p>
                  </a:txBody>
                  <a:tcPr marL="89813" marR="89813" marT="44906" marB="449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extLst>
                  <a:ext uri="{0D108BD9-81ED-4DB2-BD59-A6C34878D82A}">
                    <a16:rowId xmlns:a16="http://schemas.microsoft.com/office/drawing/2014/main" val="858588908"/>
                  </a:ext>
                </a:extLst>
              </a:tr>
              <a:tr h="935010">
                <a:tc>
                  <a:txBody>
                    <a:bodyPr/>
                    <a:lstStyle/>
                    <a:p>
                      <a:pPr algn="l" fontAlgn="base"/>
                      <a:r>
                        <a:rPr lang="en-GB" sz="1100" b="0" i="0">
                          <a:solidFill>
                            <a:srgbClr val="000000"/>
                          </a:solidFill>
                          <a:effectLst/>
                          <a:latin typeface="Comic Sans MS" panose="030F0702030302020204" pitchFamily="66" charset="0"/>
                        </a:rPr>
                        <a:t>You may not have to pay the costs of having premises.Many online businesses do not have a presence in the high street.​</a:t>
                      </a:r>
                    </a:p>
                  </a:txBody>
                  <a:tcPr marL="89813" marR="89813" marT="44906" marB="449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a:solidFill>
                            <a:srgbClr val="000000"/>
                          </a:solidFill>
                          <a:effectLst/>
                          <a:latin typeface="Comic Sans MS" panose="030F0702030302020204" pitchFamily="66" charset="0"/>
                        </a:rPr>
                        <a:t>You have to make sure you build good relationshipswith customers as you will have more competition.​</a:t>
                      </a:r>
                    </a:p>
                  </a:txBody>
                  <a:tcPr marL="89813" marR="89813" marT="44906" marB="449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extLst>
                  <a:ext uri="{0D108BD9-81ED-4DB2-BD59-A6C34878D82A}">
                    <a16:rowId xmlns:a16="http://schemas.microsoft.com/office/drawing/2014/main" val="2184816424"/>
                  </a:ext>
                </a:extLst>
              </a:tr>
              <a:tr h="442548">
                <a:tc>
                  <a:txBody>
                    <a:bodyPr/>
                    <a:lstStyle/>
                    <a:p>
                      <a:pPr algn="l" fontAlgn="base"/>
                      <a:r>
                        <a:rPr lang="en-GB" sz="1100" b="0" i="0">
                          <a:solidFill>
                            <a:srgbClr val="000000"/>
                          </a:solidFill>
                          <a:effectLst/>
                          <a:latin typeface="Comic Sans MS" panose="030F0702030302020204" pitchFamily="66" charset="0"/>
                        </a:rPr>
                        <a:t>Online businesses may be cheaper to set up.​</a:t>
                      </a:r>
                    </a:p>
                  </a:txBody>
                  <a:tcPr marL="89813" marR="89813" marT="44906" marB="449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a:txBody>
                    <a:bodyPr/>
                    <a:lstStyle/>
                    <a:p>
                      <a:pPr algn="l" fontAlgn="auto"/>
                      <a:r>
                        <a:rPr lang="en-GB" sz="1100" b="0" i="0">
                          <a:solidFill>
                            <a:srgbClr val="000000"/>
                          </a:solidFill>
                          <a:effectLst/>
                          <a:latin typeface="Comic Sans MS" panose="030F0702030302020204" pitchFamily="66" charset="0"/>
                        </a:rPr>
                        <a:t>​</a:t>
                      </a:r>
                    </a:p>
                  </a:txBody>
                  <a:tcPr marL="89813" marR="89813" marT="44906" marB="449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extLst>
                  <a:ext uri="{0D108BD9-81ED-4DB2-BD59-A6C34878D82A}">
                    <a16:rowId xmlns:a16="http://schemas.microsoft.com/office/drawing/2014/main" val="660184886"/>
                  </a:ext>
                </a:extLst>
              </a:tr>
              <a:tr h="1215512">
                <a:tc>
                  <a:txBody>
                    <a:bodyPr/>
                    <a:lstStyle/>
                    <a:p>
                      <a:pPr algn="l" fontAlgn="base"/>
                      <a:r>
                        <a:rPr lang="en-GB" sz="1100" b="0" i="0">
                          <a:solidFill>
                            <a:srgbClr val="000000"/>
                          </a:solidFill>
                          <a:effectLst/>
                          <a:latin typeface="Comic Sans MS" panose="030F0702030302020204" pitchFamily="66" charset="0"/>
                        </a:rPr>
                        <a:t>You can collect information about your customer’sbrowsing and shopping habits, which could enable youto improve how you target different types of customerswith your different products​</a:t>
                      </a:r>
                    </a:p>
                  </a:txBody>
                  <a:tcPr marL="89813" marR="89813" marT="44906" marB="449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auto"/>
                      <a:r>
                        <a:rPr lang="en-GB" sz="1100" b="0" i="0" dirty="0">
                          <a:solidFill>
                            <a:srgbClr val="000000"/>
                          </a:solidFill>
                          <a:effectLst/>
                          <a:latin typeface="Comic Sans MS" panose="030F0702030302020204" pitchFamily="66" charset="0"/>
                        </a:rPr>
                        <a:t>​</a:t>
                      </a:r>
                    </a:p>
                  </a:txBody>
                  <a:tcPr marL="89813" marR="89813" marT="44906" marB="449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extLst>
                  <a:ext uri="{0D108BD9-81ED-4DB2-BD59-A6C34878D82A}">
                    <a16:rowId xmlns:a16="http://schemas.microsoft.com/office/drawing/2014/main" val="2084799624"/>
                  </a:ext>
                </a:extLst>
              </a:tr>
            </a:tbl>
          </a:graphicData>
        </a:graphic>
      </p:graphicFrame>
    </p:spTree>
    <p:extLst>
      <p:ext uri="{BB962C8B-B14F-4D97-AF65-F5344CB8AC3E}">
        <p14:creationId xmlns:p14="http://schemas.microsoft.com/office/powerpoint/2010/main" val="1740449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DBB57EB-82D2-452A-8DE9-E2FED0C4FAD5}"/>
              </a:ext>
            </a:extLst>
          </p:cNvPr>
          <p:cNvSpPr>
            <a:spLocks noChangeArrowheads="1"/>
          </p:cNvSpPr>
          <p:nvPr/>
        </p:nvSpPr>
        <p:spPr bwMode="auto">
          <a:xfrm>
            <a:off x="118155" y="-2232"/>
            <a:ext cx="120738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altLang="en-US"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Component 3 Learning Aim A Modern Technologies - </a:t>
            </a:r>
            <a:r>
              <a:rPr lang="en-GB" altLang="en-US" sz="1200" b="1" dirty="0">
                <a:latin typeface="Comic Sans MS" panose="030F0702030302020204" pitchFamily="66" charset="0"/>
                <a:ea typeface="Calibri" panose="020F0502020204030204" pitchFamily="34" charset="0"/>
                <a:cs typeface="Times New Roman" panose="02020603050405020304" pitchFamily="18" charset="0"/>
              </a:rPr>
              <a:t>A2 Impact of Modern Technologies</a:t>
            </a:r>
          </a:p>
          <a:p>
            <a:pPr lvl="0" algn="ctr" eaLnBrk="0" fontAlgn="base" hangingPunct="0">
              <a:spcBef>
                <a:spcPct val="0"/>
              </a:spcBef>
              <a:spcAft>
                <a:spcPct val="0"/>
              </a:spcAft>
            </a:pPr>
            <a:r>
              <a:rPr lang="en-GB" altLang="en-US" sz="1200" b="1" dirty="0">
                <a:latin typeface="Comic Sans MS" panose="030F0702030302020204" pitchFamily="66" charset="0"/>
                <a:cs typeface="Times New Roman" panose="02020603050405020304" pitchFamily="18" charset="0"/>
              </a:rPr>
              <a:t>How Technologies Impact the Way Organisations Operate</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FA085355-F4BD-409D-821D-30FDCA839B98}"/>
              </a:ext>
            </a:extLst>
          </p:cNvPr>
          <p:cNvGraphicFramePr>
            <a:graphicFrameLocks noGrp="1"/>
          </p:cNvGraphicFramePr>
          <p:nvPr>
            <p:extLst>
              <p:ext uri="{D42A27DB-BD31-4B8C-83A1-F6EECF244321}">
                <p14:modId xmlns:p14="http://schemas.microsoft.com/office/powerpoint/2010/main" val="2082721720"/>
              </p:ext>
            </p:extLst>
          </p:nvPr>
        </p:nvGraphicFramePr>
        <p:xfrm>
          <a:off x="2082799" y="537311"/>
          <a:ext cx="8026402" cy="607347"/>
        </p:xfrm>
        <a:graphic>
          <a:graphicData uri="http://schemas.openxmlformats.org/drawingml/2006/table">
            <a:tbl>
              <a:tblPr firstRow="1" bandRow="1">
                <a:tableStyleId>{5940675A-B579-460E-94D1-54222C63F5DA}</a:tableStyleId>
              </a:tblPr>
              <a:tblGrid>
                <a:gridCol w="1402765">
                  <a:extLst>
                    <a:ext uri="{9D8B030D-6E8A-4147-A177-3AD203B41FA5}">
                      <a16:colId xmlns:a16="http://schemas.microsoft.com/office/drawing/2014/main" val="4168821460"/>
                    </a:ext>
                  </a:extLst>
                </a:gridCol>
                <a:gridCol w="6623637">
                  <a:extLst>
                    <a:ext uri="{9D8B030D-6E8A-4147-A177-3AD203B41FA5}">
                      <a16:colId xmlns:a16="http://schemas.microsoft.com/office/drawing/2014/main" val="1104803424"/>
                    </a:ext>
                  </a:extLst>
                </a:gridCol>
              </a:tblGrid>
              <a:tr h="282397">
                <a:tc gridSpan="2">
                  <a:txBody>
                    <a:bodyPr/>
                    <a:lstStyle/>
                    <a:p>
                      <a:pPr algn="ctr"/>
                      <a:r>
                        <a:rPr lang="en-GB" sz="1100" b="1" dirty="0">
                          <a:solidFill>
                            <a:schemeClr val="tx1"/>
                          </a:solidFill>
                          <a:latin typeface="Comic Sans MS" panose="030F0702030302020204" pitchFamily="66" charset="0"/>
                        </a:rPr>
                        <a:t>Key Vocabulary</a:t>
                      </a:r>
                    </a:p>
                  </a:txBody>
                  <a:tcPr>
                    <a:solidFill>
                      <a:schemeClr val="bg2">
                        <a:lumMod val="90000"/>
                      </a:schemeClr>
                    </a:solidFill>
                  </a:tcPr>
                </a:tc>
                <a:tc hMerge="1">
                  <a:txBody>
                    <a:bodyPr/>
                    <a:lstStyle/>
                    <a:p>
                      <a:endParaRPr lang="en-GB" sz="1100" dirty="0">
                        <a:latin typeface="Comic Sans MS" panose="030F0702030302020204" pitchFamily="66" charset="0"/>
                      </a:endParaRPr>
                    </a:p>
                  </a:txBody>
                  <a:tcPr/>
                </a:tc>
                <a:extLst>
                  <a:ext uri="{0D108BD9-81ED-4DB2-BD59-A6C34878D82A}">
                    <a16:rowId xmlns:a16="http://schemas.microsoft.com/office/drawing/2014/main" val="2277267344"/>
                  </a:ext>
                </a:extLst>
              </a:tr>
              <a:tr h="324950">
                <a:tc>
                  <a:txBody>
                    <a:bodyPr/>
                    <a:lstStyle/>
                    <a:p>
                      <a:r>
                        <a:rPr lang="en-GB" sz="1100" b="1" dirty="0">
                          <a:solidFill>
                            <a:schemeClr val="tx1"/>
                          </a:solidFill>
                          <a:latin typeface="Comic Sans MS" panose="030F0702030302020204" pitchFamily="66" charset="0"/>
                        </a:rPr>
                        <a:t>Wiki</a:t>
                      </a:r>
                    </a:p>
                  </a:txBody>
                  <a:tcPr/>
                </a:tc>
                <a:tc>
                  <a:txBody>
                    <a:bodyPr/>
                    <a:lstStyle/>
                    <a:p>
                      <a:r>
                        <a:rPr lang="en-GB" sz="1100" b="0" i="0" u="none" strike="noStrike" kern="1200" dirty="0">
                          <a:solidFill>
                            <a:schemeClr val="tx1"/>
                          </a:solidFill>
                          <a:effectLst/>
                          <a:latin typeface="Comic Sans MS" panose="030F0702030302020204" pitchFamily="66" charset="0"/>
                          <a:ea typeface="+mn-ea"/>
                          <a:cs typeface="+mn-cs"/>
                        </a:rPr>
                        <a:t>this is a web page (or pages) that has been developed collaboratively by a group of people</a:t>
                      </a:r>
                      <a:endParaRPr lang="en-GB" sz="1100" dirty="0">
                        <a:solidFill>
                          <a:schemeClr val="tx1"/>
                        </a:solidFill>
                        <a:latin typeface="Comic Sans MS" panose="030F0702030302020204" pitchFamily="66" charset="0"/>
                      </a:endParaRPr>
                    </a:p>
                  </a:txBody>
                  <a:tcPr/>
                </a:tc>
                <a:extLst>
                  <a:ext uri="{0D108BD9-81ED-4DB2-BD59-A6C34878D82A}">
                    <a16:rowId xmlns:a16="http://schemas.microsoft.com/office/drawing/2014/main" val="2227043930"/>
                  </a:ext>
                </a:extLst>
              </a:tr>
            </a:tbl>
          </a:graphicData>
        </a:graphic>
      </p:graphicFrame>
      <p:sp>
        <p:nvSpPr>
          <p:cNvPr id="4" name="Rectangle 3">
            <a:extLst>
              <a:ext uri="{FF2B5EF4-FFF2-40B4-BE49-F238E27FC236}">
                <a16:creationId xmlns:a16="http://schemas.microsoft.com/office/drawing/2014/main" id="{B2674AE8-5340-487E-9AC2-AC3CE41D2916}"/>
              </a:ext>
            </a:extLst>
          </p:cNvPr>
          <p:cNvSpPr/>
          <p:nvPr/>
        </p:nvSpPr>
        <p:spPr>
          <a:xfrm>
            <a:off x="463826" y="1484243"/>
            <a:ext cx="4465983" cy="607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Comic Sans MS" panose="030F0702030302020204" pitchFamily="66" charset="0"/>
              </a:rPr>
              <a:t>Digital technologies have made communication and working together in organisations much more efficient and accessible.</a:t>
            </a:r>
          </a:p>
        </p:txBody>
      </p:sp>
      <p:graphicFrame>
        <p:nvGraphicFramePr>
          <p:cNvPr id="5" name="Table 4">
            <a:extLst>
              <a:ext uri="{FF2B5EF4-FFF2-40B4-BE49-F238E27FC236}">
                <a16:creationId xmlns:a16="http://schemas.microsoft.com/office/drawing/2014/main" id="{267C4668-766C-4FCD-85CE-179E528693E5}"/>
              </a:ext>
            </a:extLst>
          </p:cNvPr>
          <p:cNvGraphicFramePr>
            <a:graphicFrameLocks noGrp="1"/>
          </p:cNvGraphicFramePr>
          <p:nvPr>
            <p:extLst>
              <p:ext uri="{D42A27DB-BD31-4B8C-83A1-F6EECF244321}">
                <p14:modId xmlns:p14="http://schemas.microsoft.com/office/powerpoint/2010/main" val="1148491658"/>
              </p:ext>
            </p:extLst>
          </p:nvPr>
        </p:nvGraphicFramePr>
        <p:xfrm>
          <a:off x="344557" y="2248568"/>
          <a:ext cx="6414053" cy="4314496"/>
        </p:xfrm>
        <a:graphic>
          <a:graphicData uri="http://schemas.openxmlformats.org/drawingml/2006/table">
            <a:tbl>
              <a:tblPr/>
              <a:tblGrid>
                <a:gridCol w="1019228">
                  <a:extLst>
                    <a:ext uri="{9D8B030D-6E8A-4147-A177-3AD203B41FA5}">
                      <a16:colId xmlns:a16="http://schemas.microsoft.com/office/drawing/2014/main" val="3768955406"/>
                    </a:ext>
                  </a:extLst>
                </a:gridCol>
                <a:gridCol w="3147017">
                  <a:extLst>
                    <a:ext uri="{9D8B030D-6E8A-4147-A177-3AD203B41FA5}">
                      <a16:colId xmlns:a16="http://schemas.microsoft.com/office/drawing/2014/main" val="624055680"/>
                    </a:ext>
                  </a:extLst>
                </a:gridCol>
                <a:gridCol w="2247808">
                  <a:extLst>
                    <a:ext uri="{9D8B030D-6E8A-4147-A177-3AD203B41FA5}">
                      <a16:colId xmlns:a16="http://schemas.microsoft.com/office/drawing/2014/main" val="536810345"/>
                    </a:ext>
                  </a:extLst>
                </a:gridCol>
              </a:tblGrid>
              <a:tr h="255953">
                <a:tc gridSpan="3">
                  <a:txBody>
                    <a:bodyPr/>
                    <a:lstStyle/>
                    <a:p>
                      <a:pPr algn="ctr" fontAlgn="base"/>
                      <a:r>
                        <a:rPr lang="en-GB" sz="1100" b="1" i="0" dirty="0">
                          <a:solidFill>
                            <a:srgbClr val="FFFFFF"/>
                          </a:solidFill>
                          <a:effectLst/>
                          <a:latin typeface="Comic Sans MS" panose="030F0702030302020204" pitchFamily="66" charset="0"/>
                        </a:rPr>
                        <a:t>Benefits and Drawbacks of Collaborative Technologies.</a:t>
                      </a:r>
                    </a:p>
                  </a:txBody>
                  <a:tcPr marL="89488" marR="89488" marT="44744" marB="4474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tc hMerge="1">
                  <a:txBody>
                    <a:bodyPr/>
                    <a:lstStyle/>
                    <a:p>
                      <a:pPr algn="l" fontAlgn="base"/>
                      <a:endParaRPr lang="en-GB" sz="1100" b="1" i="0">
                        <a:solidFill>
                          <a:srgbClr val="FFFFFF"/>
                        </a:solidFill>
                        <a:effectLst/>
                        <a:latin typeface="Comic Sans MS" panose="030F0702030302020204" pitchFamily="66" charset="0"/>
                      </a:endParaRPr>
                    </a:p>
                  </a:txBody>
                  <a:tcPr marL="89488" marR="89488" marT="44744" marB="4474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tc hMerge="1">
                  <a:txBody>
                    <a:bodyPr/>
                    <a:lstStyle/>
                    <a:p>
                      <a:pPr algn="l" fontAlgn="base"/>
                      <a:endParaRPr lang="en-GB" sz="1100" b="1" i="0" dirty="0">
                        <a:solidFill>
                          <a:srgbClr val="FFFFFF"/>
                        </a:solidFill>
                        <a:effectLst/>
                        <a:latin typeface="Comic Sans MS" panose="030F0702030302020204" pitchFamily="66" charset="0"/>
                      </a:endParaRPr>
                    </a:p>
                  </a:txBody>
                  <a:tcPr marL="89488" marR="89488" marT="44744" marB="4474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extLst>
                  <a:ext uri="{0D108BD9-81ED-4DB2-BD59-A6C34878D82A}">
                    <a16:rowId xmlns:a16="http://schemas.microsoft.com/office/drawing/2014/main" val="963871197"/>
                  </a:ext>
                </a:extLst>
              </a:tr>
              <a:tr h="255953">
                <a:tc>
                  <a:txBody>
                    <a:bodyPr/>
                    <a:lstStyle/>
                    <a:p>
                      <a:pPr algn="l" fontAlgn="base"/>
                      <a:r>
                        <a:rPr lang="en-GB" sz="1100" b="1" i="0" dirty="0">
                          <a:solidFill>
                            <a:srgbClr val="FFFFFF"/>
                          </a:solidFill>
                          <a:effectLst/>
                          <a:latin typeface="Comic Sans MS" panose="030F0702030302020204" pitchFamily="66" charset="0"/>
                        </a:rPr>
                        <a:t>Technology​</a:t>
                      </a:r>
                    </a:p>
                  </a:txBody>
                  <a:tcPr marL="89488" marR="89488" marT="44744" marB="4474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tc>
                  <a:txBody>
                    <a:bodyPr/>
                    <a:lstStyle/>
                    <a:p>
                      <a:pPr algn="l" fontAlgn="base"/>
                      <a:r>
                        <a:rPr lang="en-GB" sz="1100" b="1" i="0">
                          <a:solidFill>
                            <a:srgbClr val="FFFFFF"/>
                          </a:solidFill>
                          <a:effectLst/>
                          <a:latin typeface="Comic Sans MS" panose="030F0702030302020204" pitchFamily="66" charset="0"/>
                        </a:rPr>
                        <a:t>Benefits​</a:t>
                      </a:r>
                    </a:p>
                  </a:txBody>
                  <a:tcPr marL="89488" marR="89488" marT="44744" marB="4474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tc>
                  <a:txBody>
                    <a:bodyPr/>
                    <a:lstStyle/>
                    <a:p>
                      <a:pPr algn="l" fontAlgn="base"/>
                      <a:r>
                        <a:rPr lang="en-GB" sz="1100" b="1" i="0" dirty="0">
                          <a:solidFill>
                            <a:srgbClr val="FFFFFF"/>
                          </a:solidFill>
                          <a:effectLst/>
                          <a:latin typeface="Comic Sans MS" panose="030F0702030302020204" pitchFamily="66" charset="0"/>
                        </a:rPr>
                        <a:t>Drawbacks​</a:t>
                      </a:r>
                    </a:p>
                  </a:txBody>
                  <a:tcPr marL="89488" marR="89488" marT="44744" marB="4474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extLst>
                  <a:ext uri="{0D108BD9-81ED-4DB2-BD59-A6C34878D82A}">
                    <a16:rowId xmlns:a16="http://schemas.microsoft.com/office/drawing/2014/main" val="2167057513"/>
                  </a:ext>
                </a:extLst>
              </a:tr>
              <a:tr h="386489">
                <a:tc>
                  <a:txBody>
                    <a:bodyPr/>
                    <a:lstStyle/>
                    <a:p>
                      <a:pPr algn="l" fontAlgn="base"/>
                      <a:r>
                        <a:rPr lang="en-GB" sz="1100" b="0" i="0">
                          <a:solidFill>
                            <a:srgbClr val="000000"/>
                          </a:solidFill>
                          <a:effectLst/>
                          <a:latin typeface="Comic Sans MS" panose="030F0702030302020204" pitchFamily="66" charset="0"/>
                        </a:rPr>
                        <a:t>File sharing​</a:t>
                      </a:r>
                    </a:p>
                  </a:txBody>
                  <a:tcPr marL="89488" marR="89488" marT="44744" marB="4474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dirty="0">
                          <a:solidFill>
                            <a:srgbClr val="000000"/>
                          </a:solidFill>
                          <a:effectLst/>
                          <a:latin typeface="Comic Sans MS" panose="030F0702030302020204" pitchFamily="66" charset="0"/>
                        </a:rPr>
                        <a:t>Using software such as OneDrive or </a:t>
                      </a:r>
                      <a:r>
                        <a:rPr lang="en-GB" sz="1100" b="0" i="0" dirty="0" err="1">
                          <a:solidFill>
                            <a:srgbClr val="000000"/>
                          </a:solidFill>
                          <a:effectLst/>
                          <a:latin typeface="Comic Sans MS" panose="030F0702030302020204" pitchFamily="66" charset="0"/>
                        </a:rPr>
                        <a:t>DropBox</a:t>
                      </a:r>
                      <a:r>
                        <a:rPr lang="en-GB" sz="1100" b="0" i="0" dirty="0">
                          <a:solidFill>
                            <a:srgbClr val="000000"/>
                          </a:solidFill>
                          <a:effectLst/>
                          <a:latin typeface="Comic Sans MS" panose="030F0702030302020204" pitchFamily="66" charset="0"/>
                        </a:rPr>
                        <a:t> enables employees to work together and share development responsibilities and activities​</a:t>
                      </a:r>
                    </a:p>
                  </a:txBody>
                  <a:tcPr marL="89488" marR="89488" marT="44744" marB="4474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dirty="0">
                          <a:solidFill>
                            <a:srgbClr val="000000"/>
                          </a:solidFill>
                          <a:effectLst/>
                          <a:latin typeface="Comic Sans MS" panose="030F0702030302020204" pitchFamily="66" charset="0"/>
                        </a:rPr>
                        <a:t>There is a new to make sure that employees are always using the most up-to-date version of a document​</a:t>
                      </a:r>
                    </a:p>
                  </a:txBody>
                  <a:tcPr marL="89488" marR="89488" marT="44744" marB="4474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extLst>
                  <a:ext uri="{0D108BD9-81ED-4DB2-BD59-A6C34878D82A}">
                    <a16:rowId xmlns:a16="http://schemas.microsoft.com/office/drawing/2014/main" val="1032135114"/>
                  </a:ext>
                </a:extLst>
              </a:tr>
              <a:tr h="386489">
                <a:tc>
                  <a:txBody>
                    <a:bodyPr/>
                    <a:lstStyle/>
                    <a:p>
                      <a:pPr algn="l" fontAlgn="base"/>
                      <a:r>
                        <a:rPr lang="en-GB" sz="1100" b="0" i="0">
                          <a:solidFill>
                            <a:srgbClr val="000000"/>
                          </a:solidFill>
                          <a:effectLst/>
                          <a:latin typeface="Comic Sans MS" panose="030F0702030302020204" pitchFamily="66" charset="0"/>
                        </a:rPr>
                        <a:t>Wikis​</a:t>
                      </a:r>
                    </a:p>
                  </a:txBody>
                  <a:tcPr marL="89488" marR="89488" marT="44744" marB="4474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a:txBody>
                    <a:bodyPr/>
                    <a:lstStyle/>
                    <a:p>
                      <a:pPr algn="l" fontAlgn="base"/>
                      <a:r>
                        <a:rPr lang="en-GB" sz="1100" b="0" i="0">
                          <a:solidFill>
                            <a:srgbClr val="000000"/>
                          </a:solidFill>
                          <a:effectLst/>
                          <a:latin typeface="Comic Sans MS" panose="030F0702030302020204" pitchFamily="66" charset="0"/>
                        </a:rPr>
                        <a:t>Web pages that can easily be edited by members of a team ​</a:t>
                      </a:r>
                    </a:p>
                    <a:p>
                      <a:pPr algn="l" fontAlgn="base"/>
                      <a:r>
                        <a:rPr lang="en-GB" sz="1100" b="0" i="0">
                          <a:solidFill>
                            <a:srgbClr val="000000"/>
                          </a:solidFill>
                          <a:effectLst/>
                          <a:latin typeface="Comic Sans MS" panose="030F0702030302020204" pitchFamily="66" charset="0"/>
                        </a:rPr>
                        <a:t>e.g. Wikipedia​</a:t>
                      </a:r>
                    </a:p>
                  </a:txBody>
                  <a:tcPr marL="89488" marR="89488" marT="44744" marB="4474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a:txBody>
                    <a:bodyPr/>
                    <a:lstStyle/>
                    <a:p>
                      <a:pPr algn="l" fontAlgn="base"/>
                      <a:r>
                        <a:rPr lang="en-GB" sz="1100" b="0" i="0" dirty="0">
                          <a:solidFill>
                            <a:srgbClr val="000000"/>
                          </a:solidFill>
                          <a:effectLst/>
                          <a:latin typeface="Comic Sans MS" panose="030F0702030302020204" pitchFamily="66" charset="0"/>
                        </a:rPr>
                        <a:t>You need to check that information is correct, particularly if you are responsible for a commercial wiki​</a:t>
                      </a:r>
                    </a:p>
                  </a:txBody>
                  <a:tcPr marL="89488" marR="89488" marT="44744" marB="4474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extLst>
                  <a:ext uri="{0D108BD9-81ED-4DB2-BD59-A6C34878D82A}">
                    <a16:rowId xmlns:a16="http://schemas.microsoft.com/office/drawing/2014/main" val="2696494663"/>
                  </a:ext>
                </a:extLst>
              </a:tr>
              <a:tr h="386489">
                <a:tc>
                  <a:txBody>
                    <a:bodyPr/>
                    <a:lstStyle/>
                    <a:p>
                      <a:pPr algn="l" fontAlgn="base"/>
                      <a:r>
                        <a:rPr lang="en-GB" sz="1100" b="0" i="0">
                          <a:solidFill>
                            <a:srgbClr val="000000"/>
                          </a:solidFill>
                          <a:effectLst/>
                          <a:latin typeface="Comic Sans MS" panose="030F0702030302020204" pitchFamily="66" charset="0"/>
                        </a:rPr>
                        <a:t>Blogs​</a:t>
                      </a:r>
                    </a:p>
                  </a:txBody>
                  <a:tcPr marL="89488" marR="89488" marT="44744" marB="4474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dirty="0">
                          <a:solidFill>
                            <a:srgbClr val="000000"/>
                          </a:solidFill>
                          <a:effectLst/>
                          <a:latin typeface="Comic Sans MS" panose="030F0702030302020204" pitchFamily="66" charset="0"/>
                        </a:rPr>
                        <a:t>This is an abbreviation of web logs, which are often created about a specific topic​</a:t>
                      </a:r>
                    </a:p>
                  </a:txBody>
                  <a:tcPr marL="89488" marR="89488" marT="44744" marB="4474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dirty="0">
                          <a:solidFill>
                            <a:srgbClr val="000000"/>
                          </a:solidFill>
                          <a:effectLst/>
                          <a:latin typeface="Comic Sans MS" panose="030F0702030302020204" pitchFamily="66" charset="0"/>
                        </a:rPr>
                        <a:t>They need to be regularly updated to keep their audience interested​</a:t>
                      </a:r>
                    </a:p>
                  </a:txBody>
                  <a:tcPr marL="89488" marR="89488" marT="44744" marB="4474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extLst>
                  <a:ext uri="{0D108BD9-81ED-4DB2-BD59-A6C34878D82A}">
                    <a16:rowId xmlns:a16="http://schemas.microsoft.com/office/drawing/2014/main" val="111231081"/>
                  </a:ext>
                </a:extLst>
              </a:tr>
              <a:tr h="386489">
                <a:tc>
                  <a:txBody>
                    <a:bodyPr/>
                    <a:lstStyle/>
                    <a:p>
                      <a:pPr algn="l" fontAlgn="base"/>
                      <a:r>
                        <a:rPr lang="en-GB" sz="1100" b="0" i="0">
                          <a:solidFill>
                            <a:srgbClr val="000000"/>
                          </a:solidFill>
                          <a:effectLst/>
                          <a:latin typeface="Comic Sans MS" panose="030F0702030302020204" pitchFamily="66" charset="0"/>
                        </a:rPr>
                        <a:t>Chat Systems​</a:t>
                      </a:r>
                    </a:p>
                  </a:txBody>
                  <a:tcPr marL="89488" marR="89488" marT="44744" marB="4474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a:txBody>
                    <a:bodyPr/>
                    <a:lstStyle/>
                    <a:p>
                      <a:pPr algn="l" fontAlgn="base"/>
                      <a:r>
                        <a:rPr lang="en-GB" sz="1100" b="0" i="0" dirty="0">
                          <a:solidFill>
                            <a:srgbClr val="000000"/>
                          </a:solidFill>
                          <a:effectLst/>
                          <a:latin typeface="Comic Sans MS" panose="030F0702030302020204" pitchFamily="66" charset="0"/>
                        </a:rPr>
                        <a:t>Interoffice chat systems are useful for helping staff access information or those seeking decisions quickly​</a:t>
                      </a:r>
                    </a:p>
                  </a:txBody>
                  <a:tcPr marL="89488" marR="89488" marT="44744" marB="4474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a:txBody>
                    <a:bodyPr/>
                    <a:lstStyle/>
                    <a:p>
                      <a:pPr algn="l" fontAlgn="base"/>
                      <a:r>
                        <a:rPr lang="en-GB" sz="1100" b="0" i="0">
                          <a:solidFill>
                            <a:srgbClr val="000000"/>
                          </a:solidFill>
                          <a:effectLst/>
                          <a:latin typeface="Comic Sans MS" panose="030F0702030302020204" pitchFamily="66" charset="0"/>
                        </a:rPr>
                        <a:t>These systems can be time wasting if theyarea used for social rather than business discussions​</a:t>
                      </a:r>
                    </a:p>
                  </a:txBody>
                  <a:tcPr marL="89488" marR="89488" marT="44744" marB="4474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extLst>
                  <a:ext uri="{0D108BD9-81ED-4DB2-BD59-A6C34878D82A}">
                    <a16:rowId xmlns:a16="http://schemas.microsoft.com/office/drawing/2014/main" val="1763309294"/>
                  </a:ext>
                </a:extLst>
              </a:tr>
              <a:tr h="614287">
                <a:tc>
                  <a:txBody>
                    <a:bodyPr/>
                    <a:lstStyle/>
                    <a:p>
                      <a:pPr algn="l" fontAlgn="base"/>
                      <a:r>
                        <a:rPr lang="en-GB" sz="1100" b="0" i="0">
                          <a:solidFill>
                            <a:srgbClr val="000000"/>
                          </a:solidFill>
                          <a:effectLst/>
                          <a:latin typeface="Comic Sans MS" panose="030F0702030302020204" pitchFamily="66" charset="0"/>
                        </a:rPr>
                        <a:t>Tele/videoconferencing​</a:t>
                      </a:r>
                    </a:p>
                  </a:txBody>
                  <a:tcPr marL="89488" marR="89488" marT="44744" marB="4474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dirty="0">
                          <a:solidFill>
                            <a:srgbClr val="000000"/>
                          </a:solidFill>
                          <a:effectLst/>
                          <a:latin typeface="Comic Sans MS" panose="030F0702030302020204" pitchFamily="66" charset="0"/>
                        </a:rPr>
                        <a:t>Staff in different locations can attend meetings virtually which saves significant travel time and money and enables collaboration and decision-making​</a:t>
                      </a:r>
                    </a:p>
                  </a:txBody>
                  <a:tcPr marL="89488" marR="89488" marT="44744" marB="4474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dirty="0">
                          <a:solidFill>
                            <a:srgbClr val="000000"/>
                          </a:solidFill>
                          <a:effectLst/>
                          <a:latin typeface="Comic Sans MS" panose="030F0702030302020204" pitchFamily="66" charset="0"/>
                        </a:rPr>
                        <a:t>A high bandwidth communication link is required to transmit and receive high-quality images.​</a:t>
                      </a:r>
                    </a:p>
                  </a:txBody>
                  <a:tcPr marL="89488" marR="89488" marT="44744" marB="4474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extLst>
                  <a:ext uri="{0D108BD9-81ED-4DB2-BD59-A6C34878D82A}">
                    <a16:rowId xmlns:a16="http://schemas.microsoft.com/office/drawing/2014/main" val="3536853738"/>
                  </a:ext>
                </a:extLst>
              </a:tr>
            </a:tbl>
          </a:graphicData>
        </a:graphic>
      </p:graphicFrame>
      <p:sp>
        <p:nvSpPr>
          <p:cNvPr id="7" name="Rectangle 6">
            <a:extLst>
              <a:ext uri="{FF2B5EF4-FFF2-40B4-BE49-F238E27FC236}">
                <a16:creationId xmlns:a16="http://schemas.microsoft.com/office/drawing/2014/main" id="{CDD5BA22-BFC4-4067-BEFA-643F727F63C3}"/>
              </a:ext>
            </a:extLst>
          </p:cNvPr>
          <p:cNvSpPr/>
          <p:nvPr/>
        </p:nvSpPr>
        <p:spPr>
          <a:xfrm>
            <a:off x="6957391" y="1285460"/>
            <a:ext cx="4969566" cy="225287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1100" b="1" dirty="0">
                <a:solidFill>
                  <a:schemeClr val="tx1"/>
                </a:solidFill>
                <a:latin typeface="Comic Sans MS" panose="030F0702030302020204" pitchFamily="66" charset="0"/>
              </a:rPr>
              <a:t>Technology and Accessibility</a:t>
            </a:r>
          </a:p>
          <a:p>
            <a:pPr fontAlgn="base"/>
            <a:endParaRPr lang="en-GB" sz="1100" dirty="0">
              <a:solidFill>
                <a:schemeClr val="tx1"/>
              </a:solidFill>
              <a:latin typeface="Comic Sans MS" panose="030F0702030302020204" pitchFamily="66" charset="0"/>
            </a:endParaRPr>
          </a:p>
          <a:p>
            <a:pPr fontAlgn="base"/>
            <a:r>
              <a:rPr lang="en-GB" sz="1100" dirty="0">
                <a:solidFill>
                  <a:schemeClr val="tx1"/>
                </a:solidFill>
                <a:latin typeface="Comic Sans MS" panose="030F0702030302020204" pitchFamily="66" charset="0"/>
              </a:rPr>
              <a:t>Many organisations now support the use of wearable technologies.</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The benefit for staff is that they are easily accessible, they can receive phone calls and read emails without accessing their phones.</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Many of these wearable technologies have sensors that can capture health and fitness information, so staff are reluctant to wear them as the organisation has access to data that they want to keep private.</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By law, organisations are required to make accessibility adaptations to the working environment if a member of staff has an accessibility or health-related issue.</a:t>
            </a:r>
            <a:endParaRPr lang="en-US" sz="1100" dirty="0">
              <a:solidFill>
                <a:schemeClr val="tx1"/>
              </a:solidFill>
              <a:latin typeface="Comic Sans MS" panose="030F0702030302020204" pitchFamily="66" charset="0"/>
            </a:endParaRPr>
          </a:p>
        </p:txBody>
      </p:sp>
      <p:sp>
        <p:nvSpPr>
          <p:cNvPr id="8" name="Rectangle 7">
            <a:extLst>
              <a:ext uri="{FF2B5EF4-FFF2-40B4-BE49-F238E27FC236}">
                <a16:creationId xmlns:a16="http://schemas.microsoft.com/office/drawing/2014/main" id="{6AE66157-6F8B-467B-BFCD-E60169FA01CE}"/>
              </a:ext>
            </a:extLst>
          </p:cNvPr>
          <p:cNvSpPr/>
          <p:nvPr/>
        </p:nvSpPr>
        <p:spPr>
          <a:xfrm>
            <a:off x="6957392" y="3679132"/>
            <a:ext cx="4996070" cy="30132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Technology and Remote Working</a:t>
            </a:r>
          </a:p>
          <a:p>
            <a:pPr algn="ctr"/>
            <a:endParaRPr lang="en-GB" sz="1100" dirty="0">
              <a:solidFill>
                <a:schemeClr val="tx1"/>
              </a:solidFill>
              <a:latin typeface="Comic Sans MS" panose="030F0702030302020204" pitchFamily="66" charset="0"/>
            </a:endParaRPr>
          </a:p>
          <a:p>
            <a:pPr fontAlgn="base"/>
            <a:r>
              <a:rPr lang="en-GB" sz="1100" dirty="0">
                <a:solidFill>
                  <a:schemeClr val="tx1"/>
                </a:solidFill>
                <a:latin typeface="Comic Sans MS" panose="030F0702030302020204" pitchFamily="66" charset="0"/>
              </a:rPr>
              <a:t>More and more people can access paid work that does not require them to go to a specific place of work.</a:t>
            </a:r>
            <a:r>
              <a:rPr lang="en-US" sz="1100" dirty="0">
                <a:solidFill>
                  <a:schemeClr val="tx1"/>
                </a:solidFill>
                <a:latin typeface="Comic Sans MS" panose="030F0702030302020204" pitchFamily="66" charset="0"/>
              </a:rPr>
              <a:t>​</a:t>
            </a:r>
          </a:p>
          <a:p>
            <a:pPr fontAlgn="base"/>
            <a:r>
              <a:rPr lang="en-GB" sz="1100" b="1" dirty="0">
                <a:solidFill>
                  <a:schemeClr val="tx1"/>
                </a:solidFill>
                <a:latin typeface="Comic Sans MS" panose="030F0702030302020204" pitchFamily="66" charset="0"/>
              </a:rPr>
              <a:t>The benefits to the organisation are:</a:t>
            </a:r>
            <a:r>
              <a:rPr lang="en-US" sz="1100" b="1" dirty="0">
                <a:solidFill>
                  <a:schemeClr val="tx1"/>
                </a:solidFill>
                <a:latin typeface="Comic Sans MS" panose="030F0702030302020204" pitchFamily="66" charset="0"/>
              </a:rPr>
              <a:t>​</a:t>
            </a: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Access to a wider and more diverse range of potential employees.</a:t>
            </a:r>
            <a:r>
              <a:rPr lang="en-US" sz="1100" dirty="0">
                <a:solidFill>
                  <a:schemeClr val="tx1"/>
                </a:solidFill>
                <a:latin typeface="Comic Sans MS" panose="030F0702030302020204" pitchFamily="66" charset="0"/>
              </a:rPr>
              <a:t>​</a:t>
            </a: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Less office space is required if some staff work from home, resulting in cost savings.</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a:t>
            </a:r>
          </a:p>
          <a:p>
            <a:pPr fontAlgn="base"/>
            <a:r>
              <a:rPr lang="en-GB" sz="1100" b="1" dirty="0">
                <a:solidFill>
                  <a:schemeClr val="tx1"/>
                </a:solidFill>
                <a:latin typeface="Comic Sans MS" panose="030F0702030302020204" pitchFamily="66" charset="0"/>
              </a:rPr>
              <a:t>Drawbacks to the organisation:</a:t>
            </a:r>
            <a:r>
              <a:rPr lang="en-US" sz="1100" b="1" dirty="0">
                <a:solidFill>
                  <a:schemeClr val="tx1"/>
                </a:solidFill>
                <a:latin typeface="Comic Sans MS" panose="030F0702030302020204" pitchFamily="66" charset="0"/>
              </a:rPr>
              <a:t>​</a:t>
            </a: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Employee is not on site, limiting the interaction between colleagues and opportunities for ad hoc meetings and impromptu discussions.</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Some employees choose to install monitoring software on their employee’s computers to check the hours they are working and the activities they complete. This can be demoralising to employees who do not feel trusted. </a:t>
            </a:r>
            <a:endParaRPr lang="en-US" sz="1100" dirty="0">
              <a:solidFill>
                <a:schemeClr val="tx1"/>
              </a:solidFill>
              <a:latin typeface="Comic Sans MS" panose="030F0702030302020204" pitchFamily="66" charset="0"/>
            </a:endParaRPr>
          </a:p>
          <a:p>
            <a:pPr algn="ctr"/>
            <a:endParaRPr lang="en-GB" sz="1100" dirty="0">
              <a:latin typeface="Comic Sans MS" panose="030F0702030302020204" pitchFamily="66" charset="0"/>
            </a:endParaRPr>
          </a:p>
        </p:txBody>
      </p:sp>
    </p:spTree>
    <p:extLst>
      <p:ext uri="{BB962C8B-B14F-4D97-AF65-F5344CB8AC3E}">
        <p14:creationId xmlns:p14="http://schemas.microsoft.com/office/powerpoint/2010/main" val="49409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0CB8098-4F84-4663-B180-6B74F53B6649}"/>
              </a:ext>
            </a:extLst>
          </p:cNvPr>
          <p:cNvSpPr>
            <a:spLocks noChangeArrowheads="1"/>
          </p:cNvSpPr>
          <p:nvPr/>
        </p:nvSpPr>
        <p:spPr bwMode="auto">
          <a:xfrm>
            <a:off x="118155" y="-2232"/>
            <a:ext cx="120738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kumimoji="0" lang="en-GB" altLang="en-US"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Component 3 Learning Aim A Modern Technologies - </a:t>
            </a:r>
            <a:r>
              <a:rPr lang="en-GB" altLang="en-US" sz="1200" b="1" dirty="0">
                <a:latin typeface="Comic Sans MS" panose="030F0702030302020204" pitchFamily="66" charset="0"/>
                <a:ea typeface="Calibri" panose="020F0502020204030204" pitchFamily="34" charset="0"/>
                <a:cs typeface="Times New Roman" panose="02020603050405020304" pitchFamily="18" charset="0"/>
              </a:rPr>
              <a:t>A2 Impact of Modern Technologies</a:t>
            </a:r>
            <a:endParaRPr kumimoji="0" lang="en-GB" altLang="en-US"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GB" altLang="en-US" sz="1200" b="1" dirty="0">
                <a:latin typeface="Comic Sans MS" panose="030F0702030302020204" pitchFamily="66" charset="0"/>
                <a:cs typeface="Times New Roman" panose="02020603050405020304" pitchFamily="18" charset="0"/>
              </a:rPr>
              <a:t>How Technologies Impact Individuals</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CB7D1975-42E2-4639-96B6-8E2487AD13F1}"/>
              </a:ext>
            </a:extLst>
          </p:cNvPr>
          <p:cNvSpPr/>
          <p:nvPr/>
        </p:nvSpPr>
        <p:spPr>
          <a:xfrm>
            <a:off x="318052" y="662610"/>
            <a:ext cx="5340626" cy="2027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How technology impacts individuals</a:t>
            </a:r>
          </a:p>
          <a:p>
            <a:pPr algn="ctr"/>
            <a:endParaRPr lang="en-GB" sz="1100" b="1" dirty="0">
              <a:solidFill>
                <a:schemeClr val="tx1"/>
              </a:solidFill>
              <a:latin typeface="Comic Sans MS" panose="030F0702030302020204" pitchFamily="66" charset="0"/>
            </a:endParaRPr>
          </a:p>
          <a:p>
            <a:pPr fontAlgn="base"/>
            <a:r>
              <a:rPr lang="en-GB" sz="1100" dirty="0">
                <a:solidFill>
                  <a:schemeClr val="tx1"/>
                </a:solidFill>
                <a:latin typeface="Comic Sans MS" panose="030F0702030302020204" pitchFamily="66" charset="0"/>
              </a:rPr>
              <a:t>Devices like smartphones have changed the way we communicate and entertain ourselves. </a:t>
            </a:r>
            <a:r>
              <a:rPr lang="en-US" sz="1100" dirty="0">
                <a:solidFill>
                  <a:schemeClr val="tx1"/>
                </a:solidFill>
                <a:latin typeface="Comic Sans MS" panose="030F0702030302020204" pitchFamily="66" charset="0"/>
              </a:rPr>
              <a:t>​</a:t>
            </a:r>
          </a:p>
          <a:p>
            <a:pPr fontAlgn="base"/>
            <a:r>
              <a:rPr lang="en-US" sz="1100" dirty="0">
                <a:solidFill>
                  <a:schemeClr val="tx1"/>
                </a:solidFill>
                <a:latin typeface="Comic Sans MS" panose="030F0702030302020204" pitchFamily="66" charset="0"/>
              </a:rPr>
              <a:t>For example: We can play music, videos or games on handheld devices when travelling. We can stream music while working. </a:t>
            </a:r>
          </a:p>
          <a:p>
            <a:pPr fontAlgn="base"/>
            <a:r>
              <a:rPr lang="en-GB"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Using technology has now become common in the workplace and has made many aspects of work much easier, such as being able to access a work diary from anywhere.</a:t>
            </a:r>
            <a:r>
              <a:rPr lang="en-GB" dirty="0"/>
              <a:t> </a:t>
            </a:r>
            <a:endParaRPr lang="en-US" dirty="0"/>
          </a:p>
        </p:txBody>
      </p:sp>
      <p:sp>
        <p:nvSpPr>
          <p:cNvPr id="4" name="Rectangle 3">
            <a:extLst>
              <a:ext uri="{FF2B5EF4-FFF2-40B4-BE49-F238E27FC236}">
                <a16:creationId xmlns:a16="http://schemas.microsoft.com/office/drawing/2014/main" id="{9F83573F-C4BB-4A42-A0C9-157E71242A05}"/>
              </a:ext>
            </a:extLst>
          </p:cNvPr>
          <p:cNvSpPr/>
          <p:nvPr/>
        </p:nvSpPr>
        <p:spPr>
          <a:xfrm>
            <a:off x="5804451" y="679369"/>
            <a:ext cx="3087757" cy="204083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Impact on individual wellbeing</a:t>
            </a:r>
          </a:p>
          <a:p>
            <a:pPr algn="ctr"/>
            <a:endParaRPr lang="en-GB" sz="1100" dirty="0">
              <a:solidFill>
                <a:schemeClr val="tx1"/>
              </a:solidFill>
              <a:latin typeface="Comic Sans MS" panose="030F0702030302020204" pitchFamily="66" charset="0"/>
            </a:endParaRPr>
          </a:p>
          <a:p>
            <a:pPr fontAlgn="base"/>
            <a:r>
              <a:rPr lang="en-GB" sz="1100" dirty="0">
                <a:solidFill>
                  <a:schemeClr val="tx1"/>
                </a:solidFill>
                <a:latin typeface="Comic Sans MS" panose="030F0702030302020204" pitchFamily="66" charset="0"/>
              </a:rPr>
              <a:t>Technology impacts on the way you feel about yourself and the world around you.</a:t>
            </a:r>
            <a:r>
              <a:rPr lang="en-US" sz="1100" dirty="0">
                <a:solidFill>
                  <a:schemeClr val="tx1"/>
                </a:solidFill>
                <a:latin typeface="Comic Sans MS" panose="030F0702030302020204" pitchFamily="66" charset="0"/>
              </a:rPr>
              <a:t>​</a:t>
            </a:r>
          </a:p>
          <a:p>
            <a:pPr fontAlgn="base"/>
            <a:endParaRPr lang="en-US" sz="1100" dirty="0">
              <a:solidFill>
                <a:schemeClr val="tx1"/>
              </a:solidFill>
              <a:latin typeface="Comic Sans MS" panose="030F0702030302020204" pitchFamily="66" charset="0"/>
            </a:endParaRPr>
          </a:p>
          <a:p>
            <a:pPr fontAlgn="base"/>
            <a:r>
              <a:rPr lang="en-GB" sz="1100" dirty="0">
                <a:solidFill>
                  <a:schemeClr val="tx1"/>
                </a:solidFill>
                <a:latin typeface="Comic Sans MS" panose="030F0702030302020204" pitchFamily="66" charset="0"/>
              </a:rPr>
              <a:t>Technology can impact positively on the wellbeing of individuals, but this is not always the case ,for some people there can be negative consequences as well. </a:t>
            </a:r>
            <a:endParaRPr lang="en-US" sz="1100" dirty="0">
              <a:solidFill>
                <a:schemeClr val="tx1"/>
              </a:solidFill>
              <a:latin typeface="Comic Sans MS" panose="030F0702030302020204" pitchFamily="66" charset="0"/>
            </a:endParaRPr>
          </a:p>
        </p:txBody>
      </p:sp>
      <p:graphicFrame>
        <p:nvGraphicFramePr>
          <p:cNvPr id="5" name="Table 4">
            <a:extLst>
              <a:ext uri="{FF2B5EF4-FFF2-40B4-BE49-F238E27FC236}">
                <a16:creationId xmlns:a16="http://schemas.microsoft.com/office/drawing/2014/main" id="{15DBCCBA-F0C3-45EB-8B81-4FDF25C40DCC}"/>
              </a:ext>
            </a:extLst>
          </p:cNvPr>
          <p:cNvGraphicFramePr>
            <a:graphicFrameLocks noGrp="1"/>
          </p:cNvGraphicFramePr>
          <p:nvPr>
            <p:extLst>
              <p:ext uri="{D42A27DB-BD31-4B8C-83A1-F6EECF244321}">
                <p14:modId xmlns:p14="http://schemas.microsoft.com/office/powerpoint/2010/main" val="4124317348"/>
              </p:ext>
            </p:extLst>
          </p:nvPr>
        </p:nvGraphicFramePr>
        <p:xfrm>
          <a:off x="174354" y="2893368"/>
          <a:ext cx="11961446" cy="3881891"/>
        </p:xfrm>
        <a:graphic>
          <a:graphicData uri="http://schemas.openxmlformats.org/drawingml/2006/table">
            <a:tbl>
              <a:tblPr/>
              <a:tblGrid>
                <a:gridCol w="2305566">
                  <a:extLst>
                    <a:ext uri="{9D8B030D-6E8A-4147-A177-3AD203B41FA5}">
                      <a16:colId xmlns:a16="http://schemas.microsoft.com/office/drawing/2014/main" val="3892142627"/>
                    </a:ext>
                  </a:extLst>
                </a:gridCol>
                <a:gridCol w="8058905">
                  <a:extLst>
                    <a:ext uri="{9D8B030D-6E8A-4147-A177-3AD203B41FA5}">
                      <a16:colId xmlns:a16="http://schemas.microsoft.com/office/drawing/2014/main" val="848839774"/>
                    </a:ext>
                  </a:extLst>
                </a:gridCol>
                <a:gridCol w="1596975">
                  <a:extLst>
                    <a:ext uri="{9D8B030D-6E8A-4147-A177-3AD203B41FA5}">
                      <a16:colId xmlns:a16="http://schemas.microsoft.com/office/drawing/2014/main" val="3744577903"/>
                    </a:ext>
                  </a:extLst>
                </a:gridCol>
              </a:tblGrid>
              <a:tr h="234145">
                <a:tc gridSpan="3">
                  <a:txBody>
                    <a:bodyPr/>
                    <a:lstStyle/>
                    <a:p>
                      <a:pPr algn="ctr" fontAlgn="base"/>
                      <a:r>
                        <a:rPr lang="en-GB" sz="1100" b="1" i="0" dirty="0">
                          <a:solidFill>
                            <a:schemeClr val="tx1"/>
                          </a:solidFill>
                          <a:effectLst/>
                          <a:latin typeface="Comic Sans MS" panose="030F0702030302020204" pitchFamily="66" charset="0"/>
                        </a:rPr>
                        <a:t>Impact of Technology</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tc hMerge="1">
                  <a:txBody>
                    <a:bodyPr/>
                    <a:lstStyle/>
                    <a:p>
                      <a:pPr algn="l" fontAlgn="base"/>
                      <a:endParaRPr lang="en-GB" sz="1100" b="1" i="0" dirty="0">
                        <a:solidFill>
                          <a:srgbClr val="FFFFFF"/>
                        </a:solidFill>
                        <a:effectLst/>
                        <a:latin typeface="Comic Sans MS" panose="030F0702030302020204" pitchFamily="66" charset="0"/>
                      </a:endParaRP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tc hMerge="1">
                  <a:txBody>
                    <a:bodyPr/>
                    <a:lstStyle/>
                    <a:p>
                      <a:pPr algn="l" fontAlgn="base"/>
                      <a:endParaRPr lang="en-GB" sz="1100" b="1" i="0" dirty="0">
                        <a:solidFill>
                          <a:srgbClr val="FFFFFF"/>
                        </a:solidFill>
                        <a:effectLst/>
                        <a:latin typeface="Comic Sans MS" panose="030F0702030302020204" pitchFamily="66" charset="0"/>
                      </a:endParaRP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extLst>
                  <a:ext uri="{0D108BD9-81ED-4DB2-BD59-A6C34878D82A}">
                    <a16:rowId xmlns:a16="http://schemas.microsoft.com/office/drawing/2014/main" val="3375473436"/>
                  </a:ext>
                </a:extLst>
              </a:tr>
              <a:tr h="234145">
                <a:tc>
                  <a:txBody>
                    <a:bodyPr/>
                    <a:lstStyle/>
                    <a:p>
                      <a:pPr algn="l" fontAlgn="base"/>
                      <a:r>
                        <a:rPr lang="en-GB" sz="1100" b="1" i="0" dirty="0">
                          <a:solidFill>
                            <a:srgbClr val="FFFFFF"/>
                          </a:solidFill>
                          <a:effectLst/>
                          <a:latin typeface="Comic Sans MS" panose="030F0702030302020204" pitchFamily="66" charset="0"/>
                        </a:rPr>
                        <a:t>The impact of technology​</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tc>
                  <a:txBody>
                    <a:bodyPr/>
                    <a:lstStyle/>
                    <a:p>
                      <a:pPr algn="l" fontAlgn="base"/>
                      <a:r>
                        <a:rPr lang="en-GB" sz="1100" b="1" i="0">
                          <a:solidFill>
                            <a:srgbClr val="FFFFFF"/>
                          </a:solidFill>
                          <a:effectLst/>
                          <a:latin typeface="Comic Sans MS" panose="030F0702030302020204" pitchFamily="66" charset="0"/>
                        </a:rPr>
                        <a:t>What it really means​</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tc>
                  <a:txBody>
                    <a:bodyPr/>
                    <a:lstStyle/>
                    <a:p>
                      <a:pPr algn="l" fontAlgn="base"/>
                      <a:r>
                        <a:rPr lang="en-GB" sz="1100" b="1" i="0" dirty="0">
                          <a:solidFill>
                            <a:srgbClr val="FFFFFF"/>
                          </a:solidFill>
                          <a:effectLst/>
                          <a:latin typeface="Comic Sans MS" panose="030F0702030302020204" pitchFamily="66" charset="0"/>
                        </a:rPr>
                        <a:t>Benefit or drawback​</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B323"/>
                    </a:solidFill>
                  </a:tcPr>
                </a:tc>
                <a:extLst>
                  <a:ext uri="{0D108BD9-81ED-4DB2-BD59-A6C34878D82A}">
                    <a16:rowId xmlns:a16="http://schemas.microsoft.com/office/drawing/2014/main" val="351647807"/>
                  </a:ext>
                </a:extLst>
              </a:tr>
              <a:tr h="179212">
                <a:tc>
                  <a:txBody>
                    <a:bodyPr/>
                    <a:lstStyle/>
                    <a:p>
                      <a:pPr algn="l" fontAlgn="base"/>
                      <a:r>
                        <a:rPr lang="en-GB" sz="1100" b="0" i="0">
                          <a:solidFill>
                            <a:srgbClr val="000000"/>
                          </a:solidFill>
                          <a:effectLst/>
                          <a:latin typeface="Comic Sans MS" panose="030F0702030302020204" pitchFamily="66" charset="0"/>
                        </a:rPr>
                        <a:t>Contact with others​</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a:solidFill>
                            <a:srgbClr val="000000"/>
                          </a:solidFill>
                          <a:effectLst/>
                          <a:latin typeface="Comic Sans MS" panose="030F0702030302020204" pitchFamily="66" charset="0"/>
                        </a:rPr>
                        <a:t>Can talk to other people about thing in your life that are going well or badly, but too muchcontact can be intrusive​</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dirty="0">
                          <a:solidFill>
                            <a:srgbClr val="000000"/>
                          </a:solidFill>
                          <a:effectLst/>
                          <a:latin typeface="Comic Sans MS" panose="030F0702030302020204" pitchFamily="66" charset="0"/>
                        </a:rPr>
                        <a:t>Benefit and drawback​</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extLst>
                  <a:ext uri="{0D108BD9-81ED-4DB2-BD59-A6C34878D82A}">
                    <a16:rowId xmlns:a16="http://schemas.microsoft.com/office/drawing/2014/main" val="1311887989"/>
                  </a:ext>
                </a:extLst>
              </a:tr>
              <a:tr h="280179">
                <a:tc>
                  <a:txBody>
                    <a:bodyPr/>
                    <a:lstStyle/>
                    <a:p>
                      <a:pPr algn="l" fontAlgn="base"/>
                      <a:r>
                        <a:rPr lang="en-GB" sz="1100" b="0" i="0">
                          <a:solidFill>
                            <a:srgbClr val="000000"/>
                          </a:solidFill>
                          <a:effectLst/>
                          <a:latin typeface="Comic Sans MS" panose="030F0702030302020204" pitchFamily="66" charset="0"/>
                        </a:rPr>
                        <a:t>Self-confidence​</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a:txBody>
                    <a:bodyPr/>
                    <a:lstStyle/>
                    <a:p>
                      <a:pPr algn="l" fontAlgn="base"/>
                      <a:r>
                        <a:rPr lang="en-GB" sz="1100" b="0" i="0">
                          <a:solidFill>
                            <a:srgbClr val="000000"/>
                          </a:solidFill>
                          <a:effectLst/>
                          <a:latin typeface="Comic Sans MS" panose="030F0702030302020204" pitchFamily="66" charset="0"/>
                        </a:rPr>
                        <a:t>Being able to research things makes your more confident, if you are sure the information is correct and reliable​</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a:txBody>
                    <a:bodyPr/>
                    <a:lstStyle/>
                    <a:p>
                      <a:pPr algn="l" fontAlgn="base"/>
                      <a:r>
                        <a:rPr lang="en-GB" sz="1100" b="0" i="0" dirty="0">
                          <a:solidFill>
                            <a:srgbClr val="000000"/>
                          </a:solidFill>
                          <a:effectLst/>
                          <a:latin typeface="Comic Sans MS" panose="030F0702030302020204" pitchFamily="66" charset="0"/>
                        </a:rPr>
                        <a:t>Benefit​</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extLst>
                  <a:ext uri="{0D108BD9-81ED-4DB2-BD59-A6C34878D82A}">
                    <a16:rowId xmlns:a16="http://schemas.microsoft.com/office/drawing/2014/main" val="1229655012"/>
                  </a:ext>
                </a:extLst>
              </a:tr>
              <a:tr h="430387">
                <a:tc>
                  <a:txBody>
                    <a:bodyPr/>
                    <a:lstStyle/>
                    <a:p>
                      <a:pPr algn="l" fontAlgn="base"/>
                      <a:r>
                        <a:rPr lang="en-GB" sz="1100" b="0" i="0">
                          <a:solidFill>
                            <a:srgbClr val="000000"/>
                          </a:solidFill>
                          <a:effectLst/>
                          <a:latin typeface="Comic Sans MS" panose="030F0702030302020204" pitchFamily="66" charset="0"/>
                        </a:rPr>
                        <a:t>Lack of confidence​</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dirty="0">
                          <a:solidFill>
                            <a:srgbClr val="000000"/>
                          </a:solidFill>
                          <a:effectLst/>
                          <a:latin typeface="Comic Sans MS" panose="030F0702030302020204" pitchFamily="66" charset="0"/>
                        </a:rPr>
                        <a:t>Some of us need reassurance about what we are doing and we need input from others to feel confident about what we are doing​</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a:solidFill>
                            <a:srgbClr val="000000"/>
                          </a:solidFill>
                          <a:effectLst/>
                          <a:latin typeface="Comic Sans MS" panose="030F0702030302020204" pitchFamily="66" charset="0"/>
                        </a:rPr>
                        <a:t>Drawback​</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extLst>
                  <a:ext uri="{0D108BD9-81ED-4DB2-BD59-A6C34878D82A}">
                    <a16:rowId xmlns:a16="http://schemas.microsoft.com/office/drawing/2014/main" val="2325264584"/>
                  </a:ext>
                </a:extLst>
              </a:tr>
              <a:tr h="430387">
                <a:tc>
                  <a:txBody>
                    <a:bodyPr/>
                    <a:lstStyle/>
                    <a:p>
                      <a:pPr algn="l" fontAlgn="base"/>
                      <a:r>
                        <a:rPr lang="en-GB" sz="1100" b="0" i="0" dirty="0">
                          <a:solidFill>
                            <a:srgbClr val="000000"/>
                          </a:solidFill>
                          <a:effectLst/>
                          <a:latin typeface="Comic Sans MS" panose="030F0702030302020204" pitchFamily="66" charset="0"/>
                        </a:rPr>
                        <a:t>Separation from a stressful environment​</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a:txBody>
                    <a:bodyPr/>
                    <a:lstStyle/>
                    <a:p>
                      <a:pPr algn="l" fontAlgn="base"/>
                      <a:r>
                        <a:rPr lang="en-GB" sz="1100" b="0" i="0" dirty="0">
                          <a:solidFill>
                            <a:srgbClr val="000000"/>
                          </a:solidFill>
                          <a:effectLst/>
                          <a:latin typeface="Comic Sans MS" panose="030F0702030302020204" pitchFamily="66" charset="0"/>
                        </a:rPr>
                        <a:t>Technology means that you can escape into computer games, videos or music to remove yourself from stress​</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a:txBody>
                    <a:bodyPr/>
                    <a:lstStyle/>
                    <a:p>
                      <a:pPr algn="l" fontAlgn="base"/>
                      <a:r>
                        <a:rPr lang="en-GB" sz="1100" b="0" i="0" dirty="0">
                          <a:solidFill>
                            <a:srgbClr val="000000"/>
                          </a:solidFill>
                          <a:effectLst/>
                          <a:latin typeface="Comic Sans MS" panose="030F0702030302020204" pitchFamily="66" charset="0"/>
                        </a:rPr>
                        <a:t>Benefit​</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extLst>
                  <a:ext uri="{0D108BD9-81ED-4DB2-BD59-A6C34878D82A}">
                    <a16:rowId xmlns:a16="http://schemas.microsoft.com/office/drawing/2014/main" val="2128238271"/>
                  </a:ext>
                </a:extLst>
              </a:tr>
              <a:tr h="430387">
                <a:tc>
                  <a:txBody>
                    <a:bodyPr/>
                    <a:lstStyle/>
                    <a:p>
                      <a:pPr algn="l" fontAlgn="base"/>
                      <a:r>
                        <a:rPr lang="en-GB" sz="1100" b="0" i="0">
                          <a:solidFill>
                            <a:srgbClr val="000000"/>
                          </a:solidFill>
                          <a:effectLst/>
                          <a:latin typeface="Comic Sans MS" panose="030F0702030302020204" pitchFamily="66" charset="0"/>
                        </a:rPr>
                        <a:t>Control of your ownschedule​</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dirty="0">
                          <a:solidFill>
                            <a:srgbClr val="000000"/>
                          </a:solidFill>
                          <a:effectLst/>
                          <a:latin typeface="Comic Sans MS" panose="030F0702030302020204" pitchFamily="66" charset="0"/>
                        </a:rPr>
                        <a:t>People who use electronic diaries or schedules often feel more in control of their personal and working lives because they know where they need to be​</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a:solidFill>
                            <a:srgbClr val="000000"/>
                          </a:solidFill>
                          <a:effectLst/>
                          <a:latin typeface="Comic Sans MS" panose="030F0702030302020204" pitchFamily="66" charset="0"/>
                        </a:rPr>
                        <a:t>Benefit​</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extLst>
                  <a:ext uri="{0D108BD9-81ED-4DB2-BD59-A6C34878D82A}">
                    <a16:rowId xmlns:a16="http://schemas.microsoft.com/office/drawing/2014/main" val="1434244825"/>
                  </a:ext>
                </a:extLst>
              </a:tr>
              <a:tr h="418369">
                <a:tc>
                  <a:txBody>
                    <a:bodyPr/>
                    <a:lstStyle/>
                    <a:p>
                      <a:pPr algn="l" fontAlgn="base"/>
                      <a:r>
                        <a:rPr lang="en-GB" sz="1100" b="0" i="0" dirty="0">
                          <a:solidFill>
                            <a:srgbClr val="000000"/>
                          </a:solidFill>
                          <a:effectLst/>
                          <a:latin typeface="Comic Sans MS" panose="030F0702030302020204" pitchFamily="66" charset="0"/>
                        </a:rPr>
                        <a:t>Ability to control your schedule to meet the needs of your family​</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a:txBody>
                    <a:bodyPr/>
                    <a:lstStyle/>
                    <a:p>
                      <a:pPr algn="l" fontAlgn="base"/>
                      <a:r>
                        <a:rPr lang="en-GB" sz="1100" b="0" i="0">
                          <a:solidFill>
                            <a:srgbClr val="000000"/>
                          </a:solidFill>
                          <a:effectLst/>
                          <a:latin typeface="Comic Sans MS" panose="030F0702030302020204" pitchFamily="66" charset="0"/>
                        </a:rPr>
                        <a:t>Technology gives you the confidence that you can adapt your schedule to meet the needs of your family​</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a:txBody>
                    <a:bodyPr/>
                    <a:lstStyle/>
                    <a:p>
                      <a:pPr algn="l" fontAlgn="base"/>
                      <a:r>
                        <a:rPr lang="en-GB" sz="1100" b="0" i="0">
                          <a:solidFill>
                            <a:srgbClr val="000000"/>
                          </a:solidFill>
                          <a:effectLst/>
                          <a:latin typeface="Comic Sans MS" panose="030F0702030302020204" pitchFamily="66" charset="0"/>
                        </a:rPr>
                        <a:t>Benefit​</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extLst>
                  <a:ext uri="{0D108BD9-81ED-4DB2-BD59-A6C34878D82A}">
                    <a16:rowId xmlns:a16="http://schemas.microsoft.com/office/drawing/2014/main" val="234707302"/>
                  </a:ext>
                </a:extLst>
              </a:tr>
              <a:tr h="430387">
                <a:tc>
                  <a:txBody>
                    <a:bodyPr/>
                    <a:lstStyle/>
                    <a:p>
                      <a:pPr algn="l" fontAlgn="base"/>
                      <a:r>
                        <a:rPr lang="en-GB" sz="1100" b="0" i="0">
                          <a:solidFill>
                            <a:srgbClr val="000000"/>
                          </a:solidFill>
                          <a:effectLst/>
                          <a:latin typeface="Comic Sans MS" panose="030F0702030302020204" pitchFamily="66" charset="0"/>
                        </a:rPr>
                        <a:t>Less time commuting to or between offices​</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dirty="0">
                          <a:solidFill>
                            <a:srgbClr val="000000"/>
                          </a:solidFill>
                          <a:effectLst/>
                          <a:latin typeface="Comic Sans MS" panose="030F0702030302020204" pitchFamily="66" charset="0"/>
                        </a:rPr>
                        <a:t>Technology could make you more productive if you can work from home or can be based in a single place and take part in virtual meetings​</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a:solidFill>
                            <a:srgbClr val="000000"/>
                          </a:solidFill>
                          <a:effectLst/>
                          <a:latin typeface="Comic Sans MS" panose="030F0702030302020204" pitchFamily="66" charset="0"/>
                        </a:rPr>
                        <a:t>Benefit​</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extLst>
                  <a:ext uri="{0D108BD9-81ED-4DB2-BD59-A6C34878D82A}">
                    <a16:rowId xmlns:a16="http://schemas.microsoft.com/office/drawing/2014/main" val="2569241994"/>
                  </a:ext>
                </a:extLst>
              </a:tr>
              <a:tr h="300638">
                <a:tc>
                  <a:txBody>
                    <a:bodyPr/>
                    <a:lstStyle/>
                    <a:p>
                      <a:pPr algn="l" fontAlgn="base"/>
                      <a:r>
                        <a:rPr lang="en-GB" sz="1100" b="0" i="0">
                          <a:solidFill>
                            <a:srgbClr val="000000"/>
                          </a:solidFill>
                          <a:effectLst/>
                          <a:latin typeface="Comic Sans MS" panose="030F0702030302020204" pitchFamily="66" charset="0"/>
                        </a:rPr>
                        <a:t>Loneliness​</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a:txBody>
                    <a:bodyPr/>
                    <a:lstStyle/>
                    <a:p>
                      <a:pPr algn="l" fontAlgn="base"/>
                      <a:r>
                        <a:rPr lang="en-GB" sz="1100" b="0" i="0">
                          <a:solidFill>
                            <a:srgbClr val="000000"/>
                          </a:solidFill>
                          <a:effectLst/>
                          <a:latin typeface="Comic Sans MS" panose="030F0702030302020204" pitchFamily="66" charset="0"/>
                        </a:rPr>
                        <a:t>Just because you can talk to someone via a device or app does not mean that you are not lonely​</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tc>
                  <a:txBody>
                    <a:bodyPr/>
                    <a:lstStyle/>
                    <a:p>
                      <a:pPr algn="l" fontAlgn="base"/>
                      <a:r>
                        <a:rPr lang="en-GB" sz="1100" b="0" i="0">
                          <a:solidFill>
                            <a:srgbClr val="000000"/>
                          </a:solidFill>
                          <a:effectLst/>
                          <a:latin typeface="Comic Sans MS" panose="030F0702030302020204" pitchFamily="66" charset="0"/>
                        </a:rPr>
                        <a:t>Drawback​</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F2E8"/>
                    </a:solidFill>
                  </a:tcPr>
                </a:tc>
                <a:extLst>
                  <a:ext uri="{0D108BD9-81ED-4DB2-BD59-A6C34878D82A}">
                    <a16:rowId xmlns:a16="http://schemas.microsoft.com/office/drawing/2014/main" val="1698534544"/>
                  </a:ext>
                </a:extLst>
              </a:tr>
              <a:tr h="430387">
                <a:tc>
                  <a:txBody>
                    <a:bodyPr/>
                    <a:lstStyle/>
                    <a:p>
                      <a:pPr algn="l" fontAlgn="base"/>
                      <a:r>
                        <a:rPr lang="en-GB" sz="1100" b="0" i="0">
                          <a:solidFill>
                            <a:srgbClr val="000000"/>
                          </a:solidFill>
                          <a:effectLst/>
                          <a:latin typeface="Comic Sans MS" panose="030F0702030302020204" pitchFamily="66" charset="0"/>
                        </a:rPr>
                        <a:t>Depression​</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a:solidFill>
                            <a:srgbClr val="000000"/>
                          </a:solidFill>
                          <a:effectLst/>
                          <a:latin typeface="Comic Sans MS" panose="030F0702030302020204" pitchFamily="66" charset="0"/>
                        </a:rPr>
                        <a:t>People who work lots on their own can become isolated and depressed because they are notinteracting with others​</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tc>
                  <a:txBody>
                    <a:bodyPr/>
                    <a:lstStyle/>
                    <a:p>
                      <a:pPr algn="l" fontAlgn="base"/>
                      <a:r>
                        <a:rPr lang="en-GB" sz="1100" b="0" i="0" dirty="0">
                          <a:solidFill>
                            <a:srgbClr val="000000"/>
                          </a:solidFill>
                          <a:effectLst/>
                          <a:latin typeface="Comic Sans MS" panose="030F0702030302020204" pitchFamily="66" charset="0"/>
                        </a:rPr>
                        <a:t>Drawback​</a:t>
                      </a:r>
                    </a:p>
                  </a:txBody>
                  <a:tcPr marL="75951" marR="75951" marT="37975" marB="379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5CC"/>
                    </a:solidFill>
                  </a:tcPr>
                </a:tc>
                <a:extLst>
                  <a:ext uri="{0D108BD9-81ED-4DB2-BD59-A6C34878D82A}">
                    <a16:rowId xmlns:a16="http://schemas.microsoft.com/office/drawing/2014/main" val="2004726816"/>
                  </a:ext>
                </a:extLst>
              </a:tr>
            </a:tbl>
          </a:graphicData>
        </a:graphic>
      </p:graphicFrame>
      <p:sp>
        <p:nvSpPr>
          <p:cNvPr id="7" name="Rectangle 6">
            <a:extLst>
              <a:ext uri="{FF2B5EF4-FFF2-40B4-BE49-F238E27FC236}">
                <a16:creationId xmlns:a16="http://schemas.microsoft.com/office/drawing/2014/main" id="{3460B815-0A25-4B3A-8722-F99881619D79}"/>
              </a:ext>
            </a:extLst>
          </p:cNvPr>
          <p:cNvSpPr/>
          <p:nvPr/>
        </p:nvSpPr>
        <p:spPr>
          <a:xfrm>
            <a:off x="9037981" y="662610"/>
            <a:ext cx="2835967" cy="204083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Working flexibly and choosing your working style</a:t>
            </a:r>
          </a:p>
          <a:p>
            <a:pPr algn="ctr"/>
            <a:endParaRPr lang="en-GB" sz="1100" dirty="0">
              <a:solidFill>
                <a:schemeClr val="tx1"/>
              </a:solidFill>
              <a:latin typeface="Comic Sans MS" panose="030F0702030302020204" pitchFamily="66" charset="0"/>
            </a:endParaRPr>
          </a:p>
          <a:p>
            <a:pPr fontAlgn="base"/>
            <a:r>
              <a:rPr lang="en-GB" sz="1100" dirty="0">
                <a:solidFill>
                  <a:schemeClr val="tx1"/>
                </a:solidFill>
                <a:latin typeface="Comic Sans MS" panose="030F0702030302020204" pitchFamily="66" charset="0"/>
              </a:rPr>
              <a:t>If you can work flexibly, during hours that suit you and your family, this can improve your morale and reduce personal stress levels.</a:t>
            </a:r>
          </a:p>
          <a:p>
            <a:pPr fontAlgn="base"/>
            <a:r>
              <a:rPr lang="en-GB" sz="1100" dirty="0">
                <a:solidFill>
                  <a:schemeClr val="tx1"/>
                </a:solidFill>
                <a:latin typeface="Comic Sans MS" panose="030F0702030302020204" pitchFamily="66" charset="0"/>
              </a:rPr>
              <a:t> </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Working flexibly does require employees to be self-disciplined and organisations may monitor your activity.</a:t>
            </a:r>
            <a:endParaRPr lang="en-US" sz="11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93578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2CB31004-FB87-47DC-A036-72502E18C610}"/>
              </a:ext>
            </a:extLst>
          </p:cNvPr>
          <p:cNvSpPr>
            <a:spLocks noChangeArrowheads="1"/>
          </p:cNvSpPr>
          <p:nvPr/>
        </p:nvSpPr>
        <p:spPr bwMode="auto">
          <a:xfrm>
            <a:off x="118155" y="-2232"/>
            <a:ext cx="120738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Component 3 Learning Aim A Modern Technologies - A1 Modern Technologies</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200" b="1" dirty="0">
                <a:latin typeface="Comic Sans MS" panose="030F0702030302020204" pitchFamily="66" charset="0"/>
                <a:cs typeface="Times New Roman" panose="02020603050405020304" pitchFamily="18" charset="0"/>
              </a:rPr>
              <a:t>Features and Uses of Cloud Storage</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8BE83664-81EC-4EE5-AEFB-FB6E153DB25D}"/>
              </a:ext>
            </a:extLst>
          </p:cNvPr>
          <p:cNvGraphicFramePr>
            <a:graphicFrameLocks noGrp="1"/>
          </p:cNvGraphicFramePr>
          <p:nvPr>
            <p:extLst>
              <p:ext uri="{D42A27DB-BD31-4B8C-83A1-F6EECF244321}">
                <p14:modId xmlns:p14="http://schemas.microsoft.com/office/powerpoint/2010/main" val="81912290"/>
              </p:ext>
            </p:extLst>
          </p:nvPr>
        </p:nvGraphicFramePr>
        <p:xfrm>
          <a:off x="348343" y="655596"/>
          <a:ext cx="8128000" cy="1854200"/>
        </p:xfrm>
        <a:graphic>
          <a:graphicData uri="http://schemas.openxmlformats.org/drawingml/2006/table">
            <a:tbl>
              <a:tblPr firstRow="1" bandRow="1">
                <a:tableStyleId>{5940675A-B579-460E-94D1-54222C63F5DA}</a:tableStyleId>
              </a:tblPr>
              <a:tblGrid>
                <a:gridCol w="1262744">
                  <a:extLst>
                    <a:ext uri="{9D8B030D-6E8A-4147-A177-3AD203B41FA5}">
                      <a16:colId xmlns:a16="http://schemas.microsoft.com/office/drawing/2014/main" val="2117074780"/>
                    </a:ext>
                  </a:extLst>
                </a:gridCol>
                <a:gridCol w="6865256">
                  <a:extLst>
                    <a:ext uri="{9D8B030D-6E8A-4147-A177-3AD203B41FA5}">
                      <a16:colId xmlns:a16="http://schemas.microsoft.com/office/drawing/2014/main" val="557051561"/>
                    </a:ext>
                  </a:extLst>
                </a:gridCol>
              </a:tblGrid>
              <a:tr h="370840">
                <a:tc gridSpan="2">
                  <a:txBody>
                    <a:bodyPr/>
                    <a:lstStyle/>
                    <a:p>
                      <a:pPr algn="ctr"/>
                      <a:r>
                        <a:rPr lang="en-GB" sz="1100" b="1" dirty="0"/>
                        <a:t>Key Vocabulary</a:t>
                      </a:r>
                      <a:endParaRPr lang="en-GB" sz="1100" b="1" dirty="0">
                        <a:solidFill>
                          <a:schemeClr val="tx1"/>
                        </a:solidFill>
                        <a:latin typeface="Comic Sans MS" panose="030F0702030302020204" pitchFamily="66" charset="0"/>
                      </a:endParaRPr>
                    </a:p>
                  </a:txBody>
                  <a:tcPr>
                    <a:solidFill>
                      <a:schemeClr val="bg2">
                        <a:lumMod val="90000"/>
                      </a:schemeClr>
                    </a:solidFill>
                  </a:tcPr>
                </a:tc>
                <a:tc hMerge="1">
                  <a:txBody>
                    <a:bodyPr/>
                    <a:lstStyle/>
                    <a:p>
                      <a:endParaRPr lang="en-GB" dirty="0"/>
                    </a:p>
                  </a:txBody>
                  <a:tcPr/>
                </a:tc>
                <a:extLst>
                  <a:ext uri="{0D108BD9-81ED-4DB2-BD59-A6C34878D82A}">
                    <a16:rowId xmlns:a16="http://schemas.microsoft.com/office/drawing/2014/main" val="2592483952"/>
                  </a:ext>
                </a:extLst>
              </a:tr>
              <a:tr h="370840">
                <a:tc>
                  <a:txBody>
                    <a:bodyPr/>
                    <a:lstStyle/>
                    <a:p>
                      <a:r>
                        <a:rPr lang="en-GB" sz="1100" b="1" u="none" strike="noStrike" dirty="0">
                          <a:effectLst/>
                          <a:latin typeface="Comic Sans MS" panose="030F0702030302020204" pitchFamily="66" charset="0"/>
                        </a:rPr>
                        <a:t>Server</a:t>
                      </a:r>
                      <a:endParaRPr lang="en-GB" sz="1100" b="1" dirty="0">
                        <a:latin typeface="Comic Sans MS" panose="030F0702030302020204" pitchFamily="66"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u="none" strike="noStrike" dirty="0">
                          <a:effectLst/>
                          <a:latin typeface="Comic Sans MS" panose="030F0702030302020204" pitchFamily="66" charset="0"/>
                        </a:rPr>
                        <a:t>A computer that delivers data between machines that are connected to a local network.</a:t>
                      </a:r>
                      <a:r>
                        <a:rPr lang="en-US" sz="1100" dirty="0">
                          <a:effectLst/>
                          <a:latin typeface="Comic Sans MS" panose="030F0702030302020204" pitchFamily="66" charset="0"/>
                        </a:rPr>
                        <a:t>​</a:t>
                      </a:r>
                      <a:endParaRPr lang="en-US" sz="1100" b="0" i="0" dirty="0">
                        <a:solidFill>
                          <a:srgbClr val="000000"/>
                        </a:solidFill>
                        <a:effectLst/>
                        <a:latin typeface="Comic Sans MS" panose="030F0702030302020204" pitchFamily="66" charset="0"/>
                      </a:endParaRPr>
                    </a:p>
                  </a:txBody>
                  <a:tcPr/>
                </a:tc>
                <a:extLst>
                  <a:ext uri="{0D108BD9-81ED-4DB2-BD59-A6C34878D82A}">
                    <a16:rowId xmlns:a16="http://schemas.microsoft.com/office/drawing/2014/main" val="4134512948"/>
                  </a:ext>
                </a:extLst>
              </a:tr>
              <a:tr h="370840">
                <a:tc>
                  <a:txBody>
                    <a:bodyPr/>
                    <a:lstStyle/>
                    <a:p>
                      <a:r>
                        <a:rPr lang="en-GB" sz="1100" b="1" u="none" strike="noStrike" dirty="0">
                          <a:effectLst/>
                          <a:latin typeface="Comic Sans MS" panose="030F0702030302020204" pitchFamily="66" charset="0"/>
                        </a:rPr>
                        <a:t>Downloading </a:t>
                      </a:r>
                      <a:endParaRPr lang="en-GB" sz="1100" b="1" dirty="0">
                        <a:latin typeface="Comic Sans MS" panose="030F0702030302020204" pitchFamily="66"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u="none" strike="noStrike" dirty="0">
                          <a:effectLst/>
                          <a:latin typeface="Comic Sans MS" panose="030F0702030302020204" pitchFamily="66" charset="0"/>
                        </a:rPr>
                        <a:t>A file or document can be used when you are not connected to the internet. </a:t>
                      </a:r>
                      <a:r>
                        <a:rPr lang="en-US" sz="1100" dirty="0">
                          <a:effectLst/>
                          <a:latin typeface="Comic Sans MS" panose="030F0702030302020204" pitchFamily="66" charset="0"/>
                        </a:rPr>
                        <a:t>​</a:t>
                      </a:r>
                      <a:endParaRPr lang="en-US" sz="1100" b="0" i="0" dirty="0">
                        <a:solidFill>
                          <a:srgbClr val="000000"/>
                        </a:solidFill>
                        <a:effectLst/>
                        <a:latin typeface="Comic Sans MS" panose="030F0702030302020204" pitchFamily="66" charset="0"/>
                      </a:endParaRPr>
                    </a:p>
                  </a:txBody>
                  <a:tcPr/>
                </a:tc>
                <a:extLst>
                  <a:ext uri="{0D108BD9-81ED-4DB2-BD59-A6C34878D82A}">
                    <a16:rowId xmlns:a16="http://schemas.microsoft.com/office/drawing/2014/main" val="843074148"/>
                  </a:ext>
                </a:extLst>
              </a:tr>
              <a:tr h="370840">
                <a:tc>
                  <a:txBody>
                    <a:bodyPr/>
                    <a:lstStyle/>
                    <a:p>
                      <a:r>
                        <a:rPr lang="en-GB" sz="1100" b="1" u="none" strike="noStrike" dirty="0">
                          <a:effectLst/>
                          <a:latin typeface="Comic Sans MS" panose="030F0702030302020204" pitchFamily="66" charset="0"/>
                        </a:rPr>
                        <a:t>Uploading</a:t>
                      </a:r>
                      <a:endParaRPr lang="en-GB" sz="1100" b="1" dirty="0">
                        <a:latin typeface="Comic Sans MS" panose="030F0702030302020204" pitchFamily="66"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u="none" strike="noStrike" dirty="0">
                          <a:effectLst/>
                          <a:latin typeface="Comic Sans MS" panose="030F0702030302020204" pitchFamily="66" charset="0"/>
                        </a:rPr>
                        <a:t>A file or documents can be used by you or other with access when connected to the internet. </a:t>
                      </a:r>
                      <a:r>
                        <a:rPr lang="en-US" sz="1100" dirty="0">
                          <a:effectLst/>
                          <a:latin typeface="Comic Sans MS" panose="030F0702030302020204" pitchFamily="66" charset="0"/>
                        </a:rPr>
                        <a:t>​</a:t>
                      </a:r>
                      <a:endParaRPr lang="en-US" sz="1100" b="0" i="0" dirty="0">
                        <a:solidFill>
                          <a:srgbClr val="000000"/>
                        </a:solidFill>
                        <a:effectLst/>
                        <a:latin typeface="Comic Sans MS" panose="030F0702030302020204" pitchFamily="66" charset="0"/>
                      </a:endParaRPr>
                    </a:p>
                  </a:txBody>
                  <a:tcPr/>
                </a:tc>
                <a:extLst>
                  <a:ext uri="{0D108BD9-81ED-4DB2-BD59-A6C34878D82A}">
                    <a16:rowId xmlns:a16="http://schemas.microsoft.com/office/drawing/2014/main" val="1004535564"/>
                  </a:ext>
                </a:extLst>
              </a:tr>
              <a:tr h="370840">
                <a:tc>
                  <a:txBody>
                    <a:bodyPr/>
                    <a:lstStyle/>
                    <a:p>
                      <a:r>
                        <a:rPr lang="en-GB" sz="1100" b="1" u="none" strike="noStrike" dirty="0">
                          <a:effectLst/>
                          <a:latin typeface="Comic Sans MS" panose="030F0702030302020204" pitchFamily="66" charset="0"/>
                        </a:rPr>
                        <a:t>Synchronising</a:t>
                      </a:r>
                      <a:endParaRPr lang="en-GB" sz="1100" b="1" dirty="0">
                        <a:latin typeface="Comic Sans MS" panose="030F0702030302020204" pitchFamily="66" charset="0"/>
                      </a:endParaRPr>
                    </a:p>
                  </a:txBody>
                  <a:tcPr/>
                </a:tc>
                <a:tc>
                  <a:txBody>
                    <a:bodyPr/>
                    <a:lstStyle/>
                    <a:p>
                      <a:r>
                        <a:rPr lang="en-GB" sz="1100" u="none" strike="noStrike" dirty="0">
                          <a:effectLst/>
                          <a:latin typeface="Comic Sans MS" panose="030F0702030302020204" pitchFamily="66" charset="0"/>
                        </a:rPr>
                        <a:t>Is when files held on two devices are updated to make sure that both have the same content.</a:t>
                      </a:r>
                      <a:endParaRPr lang="en-GB" sz="1100" dirty="0">
                        <a:latin typeface="Comic Sans MS" panose="030F0702030302020204" pitchFamily="66" charset="0"/>
                      </a:endParaRPr>
                    </a:p>
                  </a:txBody>
                  <a:tcPr/>
                </a:tc>
                <a:extLst>
                  <a:ext uri="{0D108BD9-81ED-4DB2-BD59-A6C34878D82A}">
                    <a16:rowId xmlns:a16="http://schemas.microsoft.com/office/drawing/2014/main" val="974274397"/>
                  </a:ext>
                </a:extLst>
              </a:tr>
            </a:tbl>
          </a:graphicData>
        </a:graphic>
      </p:graphicFrame>
      <p:sp>
        <p:nvSpPr>
          <p:cNvPr id="5" name="Rectangle 4">
            <a:extLst>
              <a:ext uri="{FF2B5EF4-FFF2-40B4-BE49-F238E27FC236}">
                <a16:creationId xmlns:a16="http://schemas.microsoft.com/office/drawing/2014/main" id="{68609AF8-8C44-49A2-9AB9-7DB5418627A7}"/>
              </a:ext>
            </a:extLst>
          </p:cNvPr>
          <p:cNvSpPr/>
          <p:nvPr/>
        </p:nvSpPr>
        <p:spPr>
          <a:xfrm>
            <a:off x="8824686" y="624114"/>
            <a:ext cx="3048000" cy="2510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1100" b="1" dirty="0">
                <a:solidFill>
                  <a:sysClr val="windowText" lastClr="000000"/>
                </a:solidFill>
                <a:latin typeface="Comic Sans MS" panose="030F0702030302020204" pitchFamily="66" charset="0"/>
              </a:rPr>
              <a:t>What is cloud storage?</a:t>
            </a:r>
          </a:p>
          <a:p>
            <a:pPr fontAlgn="base"/>
            <a:endParaRPr lang="en-GB" sz="1100" b="1" dirty="0">
              <a:solidFill>
                <a:sysClr val="windowText" lastClr="000000"/>
              </a:solidFill>
              <a:latin typeface="Comic Sans MS" panose="030F0702030302020204" pitchFamily="66" charset="0"/>
            </a:endParaRPr>
          </a:p>
          <a:p>
            <a:pPr fontAlgn="base"/>
            <a:r>
              <a:rPr lang="en-GB" sz="1100" dirty="0">
                <a:solidFill>
                  <a:sysClr val="windowText" lastClr="000000"/>
                </a:solidFill>
                <a:latin typeface="Comic Sans MS" panose="030F0702030302020204" pitchFamily="66" charset="0"/>
              </a:rPr>
              <a:t>Files and folders are stored remotely rather than on a PC or device.</a:t>
            </a:r>
            <a:r>
              <a:rPr lang="en-US" sz="1100" dirty="0">
                <a:solidFill>
                  <a:sysClr val="windowText" lastClr="000000"/>
                </a:solidFill>
                <a:latin typeface="Comic Sans MS" panose="030F0702030302020204" pitchFamily="66" charset="0"/>
              </a:rPr>
              <a:t>​</a:t>
            </a:r>
          </a:p>
          <a:p>
            <a:pPr fontAlgn="base"/>
            <a:r>
              <a:rPr lang="en-GB" sz="1100" dirty="0">
                <a:solidFill>
                  <a:sysClr val="windowText" lastClr="000000"/>
                </a:solidFill>
                <a:latin typeface="Comic Sans MS" panose="030F0702030302020204" pitchFamily="66" charset="0"/>
              </a:rPr>
              <a:t>​</a:t>
            </a:r>
          </a:p>
          <a:p>
            <a:pPr fontAlgn="base"/>
            <a:r>
              <a:rPr lang="en-GB" sz="1100" dirty="0">
                <a:solidFill>
                  <a:sysClr val="windowText" lastClr="000000"/>
                </a:solidFill>
                <a:latin typeface="Comic Sans MS" panose="030F0702030302020204" pitchFamily="66" charset="0"/>
              </a:rPr>
              <a:t>The files are stored on </a:t>
            </a:r>
            <a:r>
              <a:rPr lang="en-GB" sz="1100" b="1" dirty="0">
                <a:solidFill>
                  <a:sysClr val="windowText" lastClr="000000"/>
                </a:solidFill>
                <a:latin typeface="Comic Sans MS" panose="030F0702030302020204" pitchFamily="66" charset="0"/>
              </a:rPr>
              <a:t>servers</a:t>
            </a:r>
            <a:r>
              <a:rPr lang="en-GB" sz="1100" dirty="0">
                <a:solidFill>
                  <a:sysClr val="windowText" lastClr="000000"/>
                </a:solidFill>
                <a:latin typeface="Comic Sans MS" panose="030F0702030302020204" pitchFamily="66" charset="0"/>
              </a:rPr>
              <a:t> so they can be accessed via the internet.</a:t>
            </a:r>
            <a:r>
              <a:rPr lang="en-US" sz="1100" dirty="0">
                <a:solidFill>
                  <a:sysClr val="windowText" lastClr="000000"/>
                </a:solidFill>
                <a:latin typeface="Comic Sans MS" panose="030F0702030302020204" pitchFamily="66" charset="0"/>
              </a:rPr>
              <a:t>​</a:t>
            </a:r>
          </a:p>
          <a:p>
            <a:pPr fontAlgn="base"/>
            <a:r>
              <a:rPr lang="en-GB" sz="1100" dirty="0">
                <a:solidFill>
                  <a:sysClr val="windowText" lastClr="000000"/>
                </a:solidFill>
                <a:latin typeface="Comic Sans MS" panose="030F0702030302020204" pitchFamily="66" charset="0"/>
              </a:rPr>
              <a:t>When you want to access the media, the data is </a:t>
            </a:r>
            <a:r>
              <a:rPr lang="en-GB" sz="1100" b="1" dirty="0">
                <a:solidFill>
                  <a:sysClr val="windowText" lastClr="000000"/>
                </a:solidFill>
                <a:latin typeface="Comic Sans MS" panose="030F0702030302020204" pitchFamily="66" charset="0"/>
              </a:rPr>
              <a:t>downloaded</a:t>
            </a:r>
            <a:r>
              <a:rPr lang="en-GB" sz="1100" dirty="0">
                <a:solidFill>
                  <a:sysClr val="windowText" lastClr="000000"/>
                </a:solidFill>
                <a:latin typeface="Comic Sans MS" panose="030F0702030302020204" pitchFamily="66" charset="0"/>
              </a:rPr>
              <a:t> or streamed to the device you wish to use it on.</a:t>
            </a:r>
            <a:r>
              <a:rPr lang="en-US" sz="1100" dirty="0">
                <a:solidFill>
                  <a:sysClr val="windowText" lastClr="000000"/>
                </a:solidFill>
                <a:latin typeface="Comic Sans MS" panose="030F0702030302020204" pitchFamily="66" charset="0"/>
              </a:rPr>
              <a:t>​</a:t>
            </a:r>
          </a:p>
          <a:p>
            <a:pPr fontAlgn="base"/>
            <a:r>
              <a:rPr lang="en-GB" sz="1100" dirty="0">
                <a:solidFill>
                  <a:sysClr val="windowText" lastClr="000000"/>
                </a:solidFill>
                <a:latin typeface="Comic Sans MS" panose="030F0702030302020204" pitchFamily="66" charset="0"/>
              </a:rPr>
              <a:t>It remains in the file in the cloud unless you delete it. </a:t>
            </a:r>
            <a:r>
              <a:rPr lang="en-US" sz="1100" dirty="0">
                <a:solidFill>
                  <a:sysClr val="windowText" lastClr="000000"/>
                </a:solidFill>
                <a:latin typeface="Comic Sans MS" panose="030F0702030302020204" pitchFamily="66" charset="0"/>
              </a:rPr>
              <a:t>​</a:t>
            </a:r>
          </a:p>
          <a:p>
            <a:pPr fontAlgn="base"/>
            <a:r>
              <a:rPr lang="en-GB" sz="1100" dirty="0">
                <a:solidFill>
                  <a:sysClr val="windowText" lastClr="000000"/>
                </a:solidFill>
                <a:latin typeface="Comic Sans MS" panose="030F0702030302020204" pitchFamily="66" charset="0"/>
              </a:rPr>
              <a:t>Data on your device can also be </a:t>
            </a:r>
            <a:r>
              <a:rPr lang="en-GB" sz="1100" b="1" dirty="0">
                <a:solidFill>
                  <a:sysClr val="windowText" lastClr="000000"/>
                </a:solidFill>
                <a:latin typeface="Comic Sans MS" panose="030F0702030302020204" pitchFamily="66" charset="0"/>
              </a:rPr>
              <a:t>uploaded</a:t>
            </a:r>
            <a:r>
              <a:rPr lang="en-GB" sz="1100" dirty="0">
                <a:solidFill>
                  <a:sysClr val="windowText" lastClr="000000"/>
                </a:solidFill>
                <a:latin typeface="Comic Sans MS" panose="030F0702030302020204" pitchFamily="66" charset="0"/>
              </a:rPr>
              <a:t> to the cloud. </a:t>
            </a:r>
            <a:endParaRPr lang="en-US" sz="1100" dirty="0">
              <a:solidFill>
                <a:sysClr val="windowText" lastClr="000000"/>
              </a:solidFill>
              <a:latin typeface="Comic Sans MS" panose="030F0702030302020204" pitchFamily="66" charset="0"/>
            </a:endParaRPr>
          </a:p>
        </p:txBody>
      </p:sp>
      <p:sp>
        <p:nvSpPr>
          <p:cNvPr id="6" name="Rectangle 5">
            <a:extLst>
              <a:ext uri="{FF2B5EF4-FFF2-40B4-BE49-F238E27FC236}">
                <a16:creationId xmlns:a16="http://schemas.microsoft.com/office/drawing/2014/main" id="{DD5B971D-2A9C-4EAC-B489-7419218374B4}"/>
              </a:ext>
            </a:extLst>
          </p:cNvPr>
          <p:cNvSpPr/>
          <p:nvPr/>
        </p:nvSpPr>
        <p:spPr>
          <a:xfrm>
            <a:off x="348343" y="2627086"/>
            <a:ext cx="3323772" cy="172111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100" b="1" dirty="0">
                <a:solidFill>
                  <a:schemeClr val="tx1"/>
                </a:solidFill>
                <a:latin typeface="Comic Sans MS" panose="030F0702030302020204" pitchFamily="66" charset="0"/>
              </a:rPr>
              <a:t>When is cloud storage available?</a:t>
            </a:r>
          </a:p>
          <a:p>
            <a:pPr fontAlgn="base"/>
            <a:endParaRPr lang="en-GB" sz="1100" dirty="0">
              <a:solidFill>
                <a:schemeClr val="tx1"/>
              </a:solidFill>
              <a:latin typeface="Comic Sans MS" panose="030F0702030302020204" pitchFamily="66" charset="0"/>
            </a:endParaRP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Only when there’s an internet connection. </a:t>
            </a:r>
            <a:r>
              <a:rPr lang="en-US" sz="1100" dirty="0">
                <a:solidFill>
                  <a:schemeClr val="tx1"/>
                </a:solidFill>
                <a:latin typeface="Comic Sans MS" panose="030F0702030302020204" pitchFamily="66" charset="0"/>
              </a:rPr>
              <a:t>​</a:t>
            </a: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If the connection is broken access will be terminated. </a:t>
            </a:r>
            <a:r>
              <a:rPr lang="en-US" sz="1100" dirty="0">
                <a:solidFill>
                  <a:schemeClr val="tx1"/>
                </a:solidFill>
                <a:latin typeface="Comic Sans MS" panose="030F0702030302020204" pitchFamily="66" charset="0"/>
              </a:rPr>
              <a:t>​</a:t>
            </a: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The speed of the connection will impact file upload speed and download stream speed.</a:t>
            </a: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If there is a suitable connection, data and files in the cloud can be accessed 24/7</a:t>
            </a:r>
            <a:endParaRPr lang="en-US" sz="1100" dirty="0">
              <a:solidFill>
                <a:schemeClr val="tx1"/>
              </a:solidFill>
              <a:latin typeface="Comic Sans MS" panose="030F0702030302020204" pitchFamily="66" charset="0"/>
            </a:endParaRPr>
          </a:p>
        </p:txBody>
      </p:sp>
      <p:sp>
        <p:nvSpPr>
          <p:cNvPr id="7" name="Rectangle 6">
            <a:extLst>
              <a:ext uri="{FF2B5EF4-FFF2-40B4-BE49-F238E27FC236}">
                <a16:creationId xmlns:a16="http://schemas.microsoft.com/office/drawing/2014/main" id="{5CFD7D9F-C49F-43DE-8686-794847A3B070}"/>
              </a:ext>
            </a:extLst>
          </p:cNvPr>
          <p:cNvSpPr/>
          <p:nvPr/>
        </p:nvSpPr>
        <p:spPr>
          <a:xfrm>
            <a:off x="3817259" y="2618874"/>
            <a:ext cx="4151086" cy="224971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omic Sans MS" panose="030F0702030302020204" pitchFamily="66" charset="0"/>
              </a:rPr>
              <a:t>Features and usage of cloud storage:</a:t>
            </a:r>
          </a:p>
          <a:p>
            <a:pPr algn="ctr"/>
            <a:endParaRPr lang="en-GB" sz="1200" dirty="0">
              <a:solidFill>
                <a:schemeClr val="tx1"/>
              </a:solidFill>
              <a:latin typeface="Comic Sans MS" panose="030F0702030302020204" pitchFamily="66" charset="0"/>
            </a:endParaRPr>
          </a:p>
          <a:p>
            <a:pPr marL="285750" indent="-285750" fontAlgn="base">
              <a:buFont typeface="Arial" panose="020B0604020202020204" pitchFamily="34" charset="0"/>
              <a:buChar char="•"/>
            </a:pPr>
            <a:r>
              <a:rPr lang="en-GB" sz="1200" dirty="0">
                <a:solidFill>
                  <a:schemeClr val="tx1"/>
                </a:solidFill>
                <a:latin typeface="Comic Sans MS" panose="030F0702030302020204" pitchFamily="66" charset="0"/>
              </a:rPr>
              <a:t>ISPs often give users a cloud storage allocation as part of a phone or tablet contract </a:t>
            </a:r>
          </a:p>
          <a:p>
            <a:pPr marL="285750" indent="-285750" fontAlgn="base">
              <a:buFont typeface="Arial" panose="020B0604020202020204" pitchFamily="34" charset="0"/>
              <a:buChar char="•"/>
            </a:pPr>
            <a:r>
              <a:rPr lang="en-GB" sz="1200" b="1" dirty="0">
                <a:solidFill>
                  <a:schemeClr val="tx1"/>
                </a:solidFill>
                <a:latin typeface="Comic Sans MS" panose="030F0702030302020204" pitchFamily="66" charset="0"/>
              </a:rPr>
              <a:t>Scalability</a:t>
            </a:r>
            <a:r>
              <a:rPr lang="en-GB" sz="1200" dirty="0">
                <a:solidFill>
                  <a:schemeClr val="tx1"/>
                </a:solidFill>
                <a:latin typeface="Comic Sans MS" panose="030F0702030302020204" pitchFamily="66" charset="0"/>
              </a:rPr>
              <a:t> – you can pay for extra storage.</a:t>
            </a:r>
          </a:p>
          <a:p>
            <a:pPr marL="285750" indent="-285750" fontAlgn="base">
              <a:buFont typeface="Arial" panose="020B0604020202020204" pitchFamily="34" charset="0"/>
              <a:buChar char="•"/>
            </a:pPr>
            <a:r>
              <a:rPr lang="en-GB" sz="1200" dirty="0">
                <a:solidFill>
                  <a:schemeClr val="tx1"/>
                </a:solidFill>
                <a:latin typeface="Comic Sans MS" panose="030F0702030302020204" pitchFamily="66" charset="0"/>
              </a:rPr>
              <a:t>Services can also be provided by third parties</a:t>
            </a:r>
            <a:endParaRPr lang="en-US" sz="1200" dirty="0">
              <a:solidFill>
                <a:schemeClr val="tx1"/>
              </a:solidFill>
              <a:latin typeface="Comic Sans MS" panose="030F0702030302020204" pitchFamily="66" charset="0"/>
            </a:endParaRPr>
          </a:p>
          <a:p>
            <a:pPr marL="285750" indent="-285750" fontAlgn="base">
              <a:buFont typeface="Arial" panose="020B0604020202020204" pitchFamily="34" charset="0"/>
              <a:buChar char="•"/>
            </a:pPr>
            <a:r>
              <a:rPr lang="en-GB" sz="1200" dirty="0">
                <a:solidFill>
                  <a:schemeClr val="tx1"/>
                </a:solidFill>
                <a:latin typeface="Comic Sans MS" panose="030F0702030302020204" pitchFamily="66" charset="0"/>
              </a:rPr>
              <a:t>Cloud storage is useful for storing backups of your files. Copies of the files are made on different servers so that they are protected if attacked or in case of a natural disaster such as fire or flood</a:t>
            </a:r>
            <a:r>
              <a:rPr lang="en-US" sz="1200" dirty="0">
                <a:solidFill>
                  <a:schemeClr val="tx1"/>
                </a:solidFill>
                <a:latin typeface="Comic Sans MS" panose="030F0702030302020204" pitchFamily="66" charset="0"/>
              </a:rPr>
              <a:t>​</a:t>
            </a:r>
          </a:p>
          <a:p>
            <a:pPr marL="285750" indent="-285750" fontAlgn="base">
              <a:buFont typeface="Arial" panose="020B0604020202020204" pitchFamily="34" charset="0"/>
              <a:buChar char="•"/>
            </a:pPr>
            <a:r>
              <a:rPr lang="en-GB" sz="1200" dirty="0">
                <a:solidFill>
                  <a:schemeClr val="tx1"/>
                </a:solidFill>
                <a:latin typeface="Comic Sans MS" panose="030F0702030302020204" pitchFamily="66" charset="0"/>
              </a:rPr>
              <a:t>You can </a:t>
            </a:r>
            <a:r>
              <a:rPr lang="en-GB" sz="1200" b="1" dirty="0">
                <a:solidFill>
                  <a:schemeClr val="tx1"/>
                </a:solidFill>
                <a:latin typeface="Comic Sans MS" panose="030F0702030302020204" pitchFamily="66" charset="0"/>
              </a:rPr>
              <a:t>synchronise</a:t>
            </a:r>
            <a:r>
              <a:rPr lang="en-GB" sz="1200" dirty="0">
                <a:solidFill>
                  <a:schemeClr val="tx1"/>
                </a:solidFill>
                <a:latin typeface="Comic Sans MS" panose="030F0702030302020204" pitchFamily="66" charset="0"/>
              </a:rPr>
              <a:t> with the cloud.</a:t>
            </a:r>
            <a:endParaRPr lang="en-US" sz="1200" dirty="0">
              <a:solidFill>
                <a:schemeClr val="tx1"/>
              </a:solidFill>
              <a:latin typeface="Comic Sans MS" panose="030F0702030302020204" pitchFamily="66" charset="0"/>
            </a:endParaRPr>
          </a:p>
        </p:txBody>
      </p:sp>
      <p:sp>
        <p:nvSpPr>
          <p:cNvPr id="8" name="Rectangle 7">
            <a:extLst>
              <a:ext uri="{FF2B5EF4-FFF2-40B4-BE49-F238E27FC236}">
                <a16:creationId xmlns:a16="http://schemas.microsoft.com/office/drawing/2014/main" id="{BE4DCC7A-2704-448D-8CC6-0D1D056D46D7}"/>
              </a:ext>
            </a:extLst>
          </p:cNvPr>
          <p:cNvSpPr/>
          <p:nvPr/>
        </p:nvSpPr>
        <p:spPr>
          <a:xfrm>
            <a:off x="8113489" y="3299767"/>
            <a:ext cx="2162625" cy="143958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ysClr val="windowText" lastClr="000000"/>
                </a:solidFill>
                <a:latin typeface="Comic Sans MS" panose="030F0702030302020204" pitchFamily="66" charset="0"/>
              </a:rPr>
              <a:t>What can be stored in the cloud?</a:t>
            </a:r>
          </a:p>
          <a:p>
            <a:pPr algn="ctr"/>
            <a:endParaRPr lang="en-GB" sz="1200" dirty="0">
              <a:solidFill>
                <a:sysClr val="windowText" lastClr="000000"/>
              </a:solidFill>
              <a:latin typeface="Comic Sans MS" panose="030F0702030302020204" pitchFamily="66" charset="0"/>
            </a:endParaRPr>
          </a:p>
          <a:p>
            <a:pPr marL="171450" indent="-171450" algn="ctr">
              <a:buFont typeface="Arial" panose="020B0604020202020204" pitchFamily="34" charset="0"/>
              <a:buChar char="•"/>
            </a:pPr>
            <a:r>
              <a:rPr lang="en-GB" sz="1200" dirty="0">
                <a:solidFill>
                  <a:sysClr val="windowText" lastClr="000000"/>
                </a:solidFill>
                <a:latin typeface="Comic Sans MS" panose="030F0702030302020204" pitchFamily="66" charset="0"/>
              </a:rPr>
              <a:t>Images/Videos</a:t>
            </a:r>
          </a:p>
          <a:p>
            <a:pPr marL="171450" indent="-171450" algn="ctr">
              <a:buFont typeface="Arial" panose="020B0604020202020204" pitchFamily="34" charset="0"/>
              <a:buChar char="•"/>
            </a:pPr>
            <a:r>
              <a:rPr lang="en-GB" sz="1200" dirty="0">
                <a:solidFill>
                  <a:sysClr val="windowText" lastClr="000000"/>
                </a:solidFill>
                <a:latin typeface="Comic Sans MS" panose="030F0702030302020204" pitchFamily="66" charset="0"/>
              </a:rPr>
              <a:t>Emails</a:t>
            </a:r>
          </a:p>
          <a:p>
            <a:pPr marL="171450" indent="-171450" algn="ctr">
              <a:buFont typeface="Arial" panose="020B0604020202020204" pitchFamily="34" charset="0"/>
              <a:buChar char="•"/>
            </a:pPr>
            <a:r>
              <a:rPr lang="en-GB" sz="1200" dirty="0">
                <a:solidFill>
                  <a:sysClr val="windowText" lastClr="000000"/>
                </a:solidFill>
                <a:latin typeface="Comic Sans MS" panose="030F0702030302020204" pitchFamily="66" charset="0"/>
              </a:rPr>
              <a:t>Contact info</a:t>
            </a:r>
          </a:p>
          <a:p>
            <a:pPr marL="171450" indent="-171450" algn="ctr">
              <a:buFont typeface="Arial" panose="020B0604020202020204" pitchFamily="34" charset="0"/>
              <a:buChar char="•"/>
            </a:pPr>
            <a:r>
              <a:rPr lang="en-GB" sz="1200" dirty="0">
                <a:solidFill>
                  <a:sysClr val="windowText" lastClr="000000"/>
                </a:solidFill>
                <a:latin typeface="Comic Sans MS" panose="030F0702030302020204" pitchFamily="66" charset="0"/>
              </a:rPr>
              <a:t>App Back Ups</a:t>
            </a:r>
          </a:p>
        </p:txBody>
      </p:sp>
      <p:pic>
        <p:nvPicPr>
          <p:cNvPr id="2050" name="Picture 2">
            <a:extLst>
              <a:ext uri="{FF2B5EF4-FFF2-40B4-BE49-F238E27FC236}">
                <a16:creationId xmlns:a16="http://schemas.microsoft.com/office/drawing/2014/main" id="{28B18EB8-5F9B-4602-A1BE-84C34E1D7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3449" y="3299767"/>
            <a:ext cx="1519237" cy="17097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1DCD2DE-2BF0-4467-AF7F-E08B6528F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43" y="4954282"/>
            <a:ext cx="2639111" cy="190371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6A7A2C6F-0D26-4F5B-8AE8-02EA43851ACE}"/>
              </a:ext>
            </a:extLst>
          </p:cNvPr>
          <p:cNvSpPr/>
          <p:nvPr/>
        </p:nvSpPr>
        <p:spPr>
          <a:xfrm>
            <a:off x="319314" y="4465495"/>
            <a:ext cx="2641604" cy="403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Comic Sans MS" panose="030F0702030302020204" pitchFamily="66" charset="0"/>
              </a:rPr>
              <a:t>Cloud Storage Providers:</a:t>
            </a:r>
          </a:p>
        </p:txBody>
      </p:sp>
      <p:graphicFrame>
        <p:nvGraphicFramePr>
          <p:cNvPr id="10" name="Table 9">
            <a:extLst>
              <a:ext uri="{FF2B5EF4-FFF2-40B4-BE49-F238E27FC236}">
                <a16:creationId xmlns:a16="http://schemas.microsoft.com/office/drawing/2014/main" id="{74A8C6F2-5F55-4346-883B-C394500035A0}"/>
              </a:ext>
            </a:extLst>
          </p:cNvPr>
          <p:cNvGraphicFramePr>
            <a:graphicFrameLocks noGrp="1"/>
          </p:cNvGraphicFramePr>
          <p:nvPr>
            <p:extLst>
              <p:ext uri="{D42A27DB-BD31-4B8C-83A1-F6EECF244321}">
                <p14:modId xmlns:p14="http://schemas.microsoft.com/office/powerpoint/2010/main" val="926028314"/>
              </p:ext>
            </p:extLst>
          </p:nvPr>
        </p:nvGraphicFramePr>
        <p:xfrm>
          <a:off x="3132389" y="5122161"/>
          <a:ext cx="8859108" cy="1651315"/>
        </p:xfrm>
        <a:graphic>
          <a:graphicData uri="http://schemas.openxmlformats.org/drawingml/2006/table">
            <a:tbl>
              <a:tblPr/>
              <a:tblGrid>
                <a:gridCol w="4429554">
                  <a:extLst>
                    <a:ext uri="{9D8B030D-6E8A-4147-A177-3AD203B41FA5}">
                      <a16:colId xmlns:a16="http://schemas.microsoft.com/office/drawing/2014/main" val="4009957315"/>
                    </a:ext>
                  </a:extLst>
                </a:gridCol>
                <a:gridCol w="4429554">
                  <a:extLst>
                    <a:ext uri="{9D8B030D-6E8A-4147-A177-3AD203B41FA5}">
                      <a16:colId xmlns:a16="http://schemas.microsoft.com/office/drawing/2014/main" val="663909606"/>
                    </a:ext>
                  </a:extLst>
                </a:gridCol>
              </a:tblGrid>
              <a:tr h="200779">
                <a:tc>
                  <a:txBody>
                    <a:bodyPr/>
                    <a:lstStyle/>
                    <a:p>
                      <a:pPr algn="l" fontAlgn="base"/>
                      <a:r>
                        <a:rPr lang="en-GB" sz="1200" b="1" i="0" u="none" strike="noStrike" dirty="0">
                          <a:solidFill>
                            <a:srgbClr val="000000"/>
                          </a:solidFill>
                          <a:effectLst/>
                          <a:latin typeface="Comic Sans MS" panose="030F0702030302020204" pitchFamily="66" charset="0"/>
                        </a:rPr>
                        <a:t>Benefits</a:t>
                      </a:r>
                      <a:r>
                        <a:rPr lang="en-GB" sz="1200" b="0" i="0" dirty="0">
                          <a:solidFill>
                            <a:srgbClr val="000000"/>
                          </a:solidFill>
                          <a:effectLst/>
                          <a:latin typeface="Comic Sans MS" panose="030F0702030302020204" pitchFamily="66" charset="0"/>
                        </a:rPr>
                        <a:t>​ </a:t>
                      </a:r>
                      <a:r>
                        <a:rPr lang="en-GB" sz="1200" b="1" i="0" dirty="0">
                          <a:solidFill>
                            <a:srgbClr val="000000"/>
                          </a:solidFill>
                          <a:effectLst/>
                          <a:latin typeface="Comic Sans MS" panose="030F0702030302020204" pitchFamily="66" charset="0"/>
                        </a:rPr>
                        <a:t>of cloud storage</a:t>
                      </a:r>
                      <a:endParaRPr lang="en-GB" sz="1200" b="0" i="0" dirty="0">
                        <a:solidFill>
                          <a:srgbClr val="000000"/>
                        </a:solidFill>
                        <a:effectLst/>
                        <a:latin typeface="Comic Sans MS" panose="030F0702030302020204" pitchFamily="66" charset="0"/>
                      </a:endParaRPr>
                    </a:p>
                  </a:txBody>
                  <a:tcPr marL="76619" marR="76619" marT="38310" marB="38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4E1E2"/>
                    </a:solidFill>
                  </a:tcPr>
                </a:tc>
                <a:tc>
                  <a:txBody>
                    <a:bodyPr/>
                    <a:lstStyle/>
                    <a:p>
                      <a:pPr algn="l" fontAlgn="base"/>
                      <a:r>
                        <a:rPr lang="en-GB" sz="1200" b="1" i="0" dirty="0">
                          <a:solidFill>
                            <a:srgbClr val="000000"/>
                          </a:solidFill>
                          <a:effectLst/>
                          <a:latin typeface="Comic Sans MS" panose="030F0702030302020204" pitchFamily="66" charset="0"/>
                        </a:rPr>
                        <a:t>Drawbacks</a:t>
                      </a:r>
                      <a:r>
                        <a:rPr lang="en-GB" sz="1200" b="0" i="0" dirty="0">
                          <a:solidFill>
                            <a:srgbClr val="000000"/>
                          </a:solidFill>
                          <a:effectLst/>
                          <a:latin typeface="Comic Sans MS" panose="030F0702030302020204" pitchFamily="66" charset="0"/>
                        </a:rPr>
                        <a:t>​ </a:t>
                      </a:r>
                      <a:r>
                        <a:rPr lang="en-GB" sz="1200" b="1" i="0" dirty="0">
                          <a:solidFill>
                            <a:srgbClr val="000000"/>
                          </a:solidFill>
                          <a:effectLst/>
                          <a:latin typeface="Comic Sans MS" panose="030F0702030302020204" pitchFamily="66" charset="0"/>
                        </a:rPr>
                        <a:t>of cloud storage</a:t>
                      </a:r>
                      <a:endParaRPr lang="en-GB" sz="1200" b="0" i="0" dirty="0">
                        <a:solidFill>
                          <a:srgbClr val="000000"/>
                        </a:solidFill>
                        <a:effectLst/>
                        <a:latin typeface="Comic Sans MS" panose="030F0702030302020204" pitchFamily="66" charset="0"/>
                      </a:endParaRPr>
                    </a:p>
                  </a:txBody>
                  <a:tcPr marL="76619" marR="76619" marT="38310" marB="38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4E1E2"/>
                    </a:solidFill>
                  </a:tcPr>
                </a:tc>
                <a:extLst>
                  <a:ext uri="{0D108BD9-81ED-4DB2-BD59-A6C34878D82A}">
                    <a16:rowId xmlns:a16="http://schemas.microsoft.com/office/drawing/2014/main" val="1252159712"/>
                  </a:ext>
                </a:extLst>
              </a:tr>
              <a:tr h="500571">
                <a:tc>
                  <a:txBody>
                    <a:bodyPr/>
                    <a:lstStyle/>
                    <a:p>
                      <a:pPr algn="l" fontAlgn="base"/>
                      <a:r>
                        <a:rPr lang="en-GB" sz="1200" b="0" i="0" dirty="0">
                          <a:solidFill>
                            <a:srgbClr val="000000"/>
                          </a:solidFill>
                          <a:effectLst/>
                          <a:latin typeface="Comic Sans MS" panose="030F0702030302020204" pitchFamily="66" charset="0"/>
                        </a:rPr>
                        <a:t>You can access your data from any device that has an internet connection and a web browser. ​</a:t>
                      </a:r>
                    </a:p>
                  </a:txBody>
                  <a:tcPr marL="76619" marR="76619" marT="38310" marB="38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en-GB" sz="1200" b="0" i="0" dirty="0">
                          <a:solidFill>
                            <a:srgbClr val="000000"/>
                          </a:solidFill>
                          <a:effectLst/>
                          <a:latin typeface="Comic Sans MS" panose="030F0702030302020204" pitchFamily="66" charset="0"/>
                        </a:rPr>
                        <a:t>If there is no connection you can not access your data. Slow connection also will hinder your experience. ​</a:t>
                      </a:r>
                    </a:p>
                  </a:txBody>
                  <a:tcPr marL="76619" marR="76619" marT="38310" marB="38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5578014"/>
                  </a:ext>
                </a:extLst>
              </a:tr>
              <a:tr h="349300">
                <a:tc>
                  <a:txBody>
                    <a:bodyPr/>
                    <a:lstStyle/>
                    <a:p>
                      <a:pPr algn="l" fontAlgn="base"/>
                      <a:r>
                        <a:rPr lang="en-GB" sz="1200" b="0" i="0" dirty="0">
                          <a:solidFill>
                            <a:srgbClr val="000000"/>
                          </a:solidFill>
                          <a:effectLst/>
                          <a:latin typeface="Comic Sans MS" panose="030F0702030302020204" pitchFamily="66" charset="0"/>
                        </a:rPr>
                        <a:t>Scalable – You can purchase more storage space easily. ​</a:t>
                      </a:r>
                    </a:p>
                  </a:txBody>
                  <a:tcPr marL="76619" marR="76619" marT="38310" marB="38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en-GB" sz="1200" b="0" i="0">
                          <a:solidFill>
                            <a:srgbClr val="000000"/>
                          </a:solidFill>
                          <a:effectLst/>
                          <a:latin typeface="Comic Sans MS" panose="030F0702030302020204" pitchFamily="66" charset="0"/>
                        </a:rPr>
                        <a:t>Some providers offer limited storagespace for free, but additional space can be expensive​</a:t>
                      </a:r>
                    </a:p>
                  </a:txBody>
                  <a:tcPr marL="76619" marR="76619" marT="38310" marB="38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283758"/>
                  </a:ext>
                </a:extLst>
              </a:tr>
              <a:tr h="448864">
                <a:tc>
                  <a:txBody>
                    <a:bodyPr/>
                    <a:lstStyle/>
                    <a:p>
                      <a:pPr algn="l" fontAlgn="base"/>
                      <a:r>
                        <a:rPr lang="en-GB" sz="1200" b="0" i="0">
                          <a:solidFill>
                            <a:srgbClr val="000000"/>
                          </a:solidFill>
                          <a:effectLst/>
                          <a:latin typeface="Comic Sans MS" panose="030F0702030302020204" pitchFamily="66" charset="0"/>
                        </a:rPr>
                        <a:t>The data and its security is managedby the provider. ​</a:t>
                      </a:r>
                    </a:p>
                  </a:txBody>
                  <a:tcPr marL="76619" marR="76619" marT="38310" marB="38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en-GB" sz="1200" b="0" i="0" dirty="0">
                          <a:solidFill>
                            <a:srgbClr val="000000"/>
                          </a:solidFill>
                          <a:effectLst/>
                          <a:latin typeface="Comic Sans MS" panose="030F0702030302020204" pitchFamily="66" charset="0"/>
                        </a:rPr>
                        <a:t>You have no control where or how your data is stored. You must trust the provider to keep your data confidential. ​</a:t>
                      </a:r>
                    </a:p>
                  </a:txBody>
                  <a:tcPr marL="76619" marR="76619" marT="38310" marB="38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3124947"/>
                  </a:ext>
                </a:extLst>
              </a:tr>
            </a:tbl>
          </a:graphicData>
        </a:graphic>
      </p:graphicFrame>
      <p:sp>
        <p:nvSpPr>
          <p:cNvPr id="11" name="Rectangle 5">
            <a:extLst>
              <a:ext uri="{FF2B5EF4-FFF2-40B4-BE49-F238E27FC236}">
                <a16:creationId xmlns:a16="http://schemas.microsoft.com/office/drawing/2014/main" id="{33E9B26A-9DAB-45AF-BEAD-C172B3DE52ED}"/>
              </a:ext>
            </a:extLst>
          </p:cNvPr>
          <p:cNvSpPr>
            <a:spLocks noChangeArrowheads="1"/>
          </p:cNvSpPr>
          <p:nvPr/>
        </p:nvSpPr>
        <p:spPr bwMode="auto">
          <a:xfrm>
            <a:off x="1666875"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142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2A42A5B-7657-405F-98E6-9C408E54BA62}"/>
              </a:ext>
            </a:extLst>
          </p:cNvPr>
          <p:cNvSpPr>
            <a:spLocks noChangeArrowheads="1"/>
          </p:cNvSpPr>
          <p:nvPr/>
        </p:nvSpPr>
        <p:spPr bwMode="auto">
          <a:xfrm>
            <a:off x="118155" y="-2232"/>
            <a:ext cx="120738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Component 3 Learning Aim A Modern Technologies - A1 Modern Technologies</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200" b="1" dirty="0">
                <a:latin typeface="Comic Sans MS" panose="030F0702030302020204" pitchFamily="66" charset="0"/>
                <a:cs typeface="Times New Roman" panose="02020603050405020304" pitchFamily="18" charset="0"/>
              </a:rPr>
              <a:t>Features and Uses of Cloud Computing</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pic>
        <p:nvPicPr>
          <p:cNvPr id="3074" name="Picture 2">
            <a:extLst>
              <a:ext uri="{FF2B5EF4-FFF2-40B4-BE49-F238E27FC236}">
                <a16:creationId xmlns:a16="http://schemas.microsoft.com/office/drawing/2014/main" id="{0FDACC73-3F4C-4E61-BCD7-B3424E29D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20" y="459433"/>
            <a:ext cx="1827711" cy="13250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6769F4B-C62F-4891-8C43-A23BD0399057}"/>
              </a:ext>
            </a:extLst>
          </p:cNvPr>
          <p:cNvSpPr/>
          <p:nvPr/>
        </p:nvSpPr>
        <p:spPr>
          <a:xfrm>
            <a:off x="2107809" y="706479"/>
            <a:ext cx="7976381" cy="830997"/>
          </a:xfrm>
          <a:prstGeom prst="rect">
            <a:avLst/>
          </a:prstGeom>
          <a:solidFill>
            <a:schemeClr val="accent4">
              <a:lumMod val="40000"/>
              <a:lumOff val="60000"/>
            </a:schemeClr>
          </a:solidFill>
        </p:spPr>
        <p:txBody>
          <a:bodyPr wrap="square">
            <a:spAutoFit/>
          </a:bodyPr>
          <a:lstStyle/>
          <a:p>
            <a:pPr fontAlgn="base"/>
            <a:r>
              <a:rPr lang="en-GB" sz="1200" b="1" i="0" u="none" strike="noStrike" dirty="0">
                <a:solidFill>
                  <a:srgbClr val="000000"/>
                </a:solidFill>
                <a:effectLst/>
                <a:latin typeface="Comic Sans MS" panose="030F0702030302020204" pitchFamily="66" charset="0"/>
              </a:rPr>
              <a:t>There are two main ways of accessing online applications.</a:t>
            </a:r>
            <a:r>
              <a:rPr lang="en-US" sz="1200" b="1" i="0" dirty="0">
                <a:solidFill>
                  <a:srgbClr val="000000"/>
                </a:solidFill>
                <a:effectLst/>
                <a:latin typeface="Comic Sans MS" panose="030F0702030302020204" pitchFamily="66" charset="0"/>
              </a:rPr>
              <a:t>​</a:t>
            </a:r>
          </a:p>
          <a:p>
            <a:pPr fontAlgn="base"/>
            <a:endParaRPr lang="en-US" sz="1200" b="0" i="0" dirty="0">
              <a:solidFill>
                <a:srgbClr val="000000"/>
              </a:solidFill>
              <a:effectLst/>
              <a:latin typeface="Comic Sans MS" panose="030F0702030302020204" pitchFamily="66" charset="0"/>
            </a:endParaRPr>
          </a:p>
          <a:p>
            <a:pPr fontAlgn="base">
              <a:buFont typeface="+mj-lt"/>
              <a:buAutoNum type="arabicPeriod"/>
            </a:pPr>
            <a:r>
              <a:rPr lang="en-GB" sz="1200" b="0" i="0" u="none" strike="noStrike" dirty="0">
                <a:solidFill>
                  <a:srgbClr val="000000"/>
                </a:solidFill>
                <a:effectLst/>
                <a:latin typeface="Comic Sans MS" panose="030F0702030302020204" pitchFamily="66" charset="0"/>
              </a:rPr>
              <a:t>Web-based applications which run entirely through browsers</a:t>
            </a:r>
            <a:r>
              <a:rPr lang="en-US" sz="1200" b="0" i="0" dirty="0">
                <a:solidFill>
                  <a:srgbClr val="000000"/>
                </a:solidFill>
                <a:effectLst/>
                <a:latin typeface="Comic Sans MS" panose="030F0702030302020204" pitchFamily="66" charset="0"/>
              </a:rPr>
              <a:t>​</a:t>
            </a:r>
          </a:p>
          <a:p>
            <a:pPr fontAlgn="base">
              <a:buFont typeface="+mj-lt"/>
              <a:buAutoNum type="arabicPeriod"/>
            </a:pPr>
            <a:r>
              <a:rPr lang="en-GB" sz="1200" b="0" i="0" u="none" strike="noStrike" dirty="0">
                <a:solidFill>
                  <a:srgbClr val="000000"/>
                </a:solidFill>
                <a:effectLst/>
                <a:latin typeface="Comic Sans MS" panose="030F0702030302020204" pitchFamily="66" charset="0"/>
              </a:rPr>
              <a:t>Cloud-based applications where your local services and cloud service work together to provide a service.</a:t>
            </a:r>
            <a:endParaRPr lang="en-US" sz="1200" b="0" i="0" dirty="0">
              <a:solidFill>
                <a:srgbClr val="000000"/>
              </a:solidFill>
              <a:effectLst/>
              <a:latin typeface="Comic Sans MS" panose="030F0702030302020204" pitchFamily="66" charset="0"/>
            </a:endParaRPr>
          </a:p>
        </p:txBody>
      </p:sp>
      <p:graphicFrame>
        <p:nvGraphicFramePr>
          <p:cNvPr id="4" name="Table 3">
            <a:extLst>
              <a:ext uri="{FF2B5EF4-FFF2-40B4-BE49-F238E27FC236}">
                <a16:creationId xmlns:a16="http://schemas.microsoft.com/office/drawing/2014/main" id="{C1226A70-2332-4435-B8F3-FA20FF074CA2}"/>
              </a:ext>
            </a:extLst>
          </p:cNvPr>
          <p:cNvGraphicFramePr>
            <a:graphicFrameLocks noGrp="1"/>
          </p:cNvGraphicFramePr>
          <p:nvPr>
            <p:extLst>
              <p:ext uri="{D42A27DB-BD31-4B8C-83A1-F6EECF244321}">
                <p14:modId xmlns:p14="http://schemas.microsoft.com/office/powerpoint/2010/main" val="1552389560"/>
              </p:ext>
            </p:extLst>
          </p:nvPr>
        </p:nvGraphicFramePr>
        <p:xfrm>
          <a:off x="423120" y="2031570"/>
          <a:ext cx="5672880" cy="1854769"/>
        </p:xfrm>
        <a:graphic>
          <a:graphicData uri="http://schemas.openxmlformats.org/drawingml/2006/table">
            <a:tbl>
              <a:tblPr/>
              <a:tblGrid>
                <a:gridCol w="2836440">
                  <a:extLst>
                    <a:ext uri="{9D8B030D-6E8A-4147-A177-3AD203B41FA5}">
                      <a16:colId xmlns:a16="http://schemas.microsoft.com/office/drawing/2014/main" val="4203116735"/>
                    </a:ext>
                  </a:extLst>
                </a:gridCol>
                <a:gridCol w="2836440">
                  <a:extLst>
                    <a:ext uri="{9D8B030D-6E8A-4147-A177-3AD203B41FA5}">
                      <a16:colId xmlns:a16="http://schemas.microsoft.com/office/drawing/2014/main" val="2798425882"/>
                    </a:ext>
                  </a:extLst>
                </a:gridCol>
              </a:tblGrid>
              <a:tr h="341281">
                <a:tc>
                  <a:txBody>
                    <a:bodyPr/>
                    <a:lstStyle/>
                    <a:p>
                      <a:pPr algn="l" fontAlgn="base"/>
                      <a:r>
                        <a:rPr lang="en-GB" sz="1100" b="1" i="0" dirty="0">
                          <a:solidFill>
                            <a:srgbClr val="FFFFFF"/>
                          </a:solidFill>
                          <a:effectLst/>
                          <a:latin typeface="Comic Sans MS" panose="030F0702030302020204" pitchFamily="66" charset="0"/>
                        </a:rPr>
                        <a:t>Benefit​s of online applications</a:t>
                      </a:r>
                    </a:p>
                  </a:txBody>
                  <a:tcPr marL="85320" marR="85320" marT="42660" marB="426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323"/>
                    </a:solidFill>
                  </a:tcPr>
                </a:tc>
                <a:tc>
                  <a:txBody>
                    <a:bodyPr/>
                    <a:lstStyle/>
                    <a:p>
                      <a:pPr algn="l" fontAlgn="base"/>
                      <a:r>
                        <a:rPr lang="en-GB" sz="1100" b="1" i="0" dirty="0">
                          <a:solidFill>
                            <a:srgbClr val="FFFFFF"/>
                          </a:solidFill>
                          <a:effectLst/>
                          <a:latin typeface="Comic Sans MS" panose="030F0702030302020204" pitchFamily="66" charset="0"/>
                        </a:rPr>
                        <a:t>Drawbacks of online applications</a:t>
                      </a:r>
                    </a:p>
                  </a:txBody>
                  <a:tcPr marL="85320" marR="85320" marT="42660" marB="426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323"/>
                    </a:solidFill>
                  </a:tcPr>
                </a:tc>
                <a:extLst>
                  <a:ext uri="{0D108BD9-81ED-4DB2-BD59-A6C34878D82A}">
                    <a16:rowId xmlns:a16="http://schemas.microsoft.com/office/drawing/2014/main" val="1765324233"/>
                  </a:ext>
                </a:extLst>
              </a:tr>
              <a:tr h="300011">
                <a:tc>
                  <a:txBody>
                    <a:bodyPr/>
                    <a:lstStyle/>
                    <a:p>
                      <a:pPr algn="l" fontAlgn="base"/>
                      <a:r>
                        <a:rPr lang="en-GB" sz="1100" b="0" i="0" dirty="0">
                          <a:solidFill>
                            <a:srgbClr val="000000"/>
                          </a:solidFill>
                          <a:effectLst/>
                          <a:latin typeface="Comic Sans MS" panose="030F0702030302020204" pitchFamily="66" charset="0"/>
                        </a:rPr>
                        <a:t>No installation​</a:t>
                      </a:r>
                    </a:p>
                  </a:txBody>
                  <a:tcPr marL="85320" marR="85320" marT="42660" marB="426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tc rowSpan="5">
                  <a:txBody>
                    <a:bodyPr/>
                    <a:lstStyle/>
                    <a:p>
                      <a:pPr algn="l" fontAlgn="base"/>
                      <a:endParaRPr lang="en-GB" sz="1100" b="0" i="0" u="none" strike="noStrike" kern="1200" dirty="0">
                        <a:solidFill>
                          <a:schemeClr val="tx1"/>
                        </a:solidFill>
                        <a:effectLst/>
                        <a:latin typeface="Comic Sans MS" panose="030F0702030302020204" pitchFamily="66" charset="0"/>
                        <a:ea typeface="+mn-ea"/>
                        <a:cs typeface="+mn-cs"/>
                      </a:endParaRPr>
                    </a:p>
                    <a:p>
                      <a:pPr algn="l" fontAlgn="base"/>
                      <a:endParaRPr lang="en-GB" sz="1100" b="0" i="0" u="none" strike="noStrike" kern="1200" dirty="0">
                        <a:solidFill>
                          <a:schemeClr val="tx1"/>
                        </a:solidFill>
                        <a:effectLst/>
                        <a:latin typeface="Comic Sans MS" panose="030F0702030302020204" pitchFamily="66" charset="0"/>
                        <a:ea typeface="+mn-ea"/>
                        <a:cs typeface="+mn-cs"/>
                      </a:endParaRPr>
                    </a:p>
                    <a:p>
                      <a:pPr algn="l" fontAlgn="base"/>
                      <a:endParaRPr lang="en-GB" sz="1100" b="0" i="0" u="none" strike="noStrike" kern="1200" dirty="0">
                        <a:solidFill>
                          <a:schemeClr val="tx1"/>
                        </a:solidFill>
                        <a:effectLst/>
                        <a:latin typeface="Comic Sans MS" panose="030F0702030302020204" pitchFamily="66" charset="0"/>
                        <a:ea typeface="+mn-ea"/>
                        <a:cs typeface="+mn-cs"/>
                      </a:endParaRPr>
                    </a:p>
                    <a:p>
                      <a:pPr algn="l" fontAlgn="base"/>
                      <a:r>
                        <a:rPr lang="en-GB" sz="1100" b="0" i="0" u="none" strike="noStrike" kern="1200" dirty="0">
                          <a:solidFill>
                            <a:schemeClr val="tx1"/>
                          </a:solidFill>
                          <a:effectLst/>
                          <a:latin typeface="Comic Sans MS" panose="030F0702030302020204" pitchFamily="66" charset="0"/>
                          <a:ea typeface="+mn-ea"/>
                          <a:cs typeface="+mn-cs"/>
                        </a:rPr>
                        <a:t>Must have a reliable internet connection.</a:t>
                      </a:r>
                      <a:r>
                        <a:rPr lang="en-GB" sz="1100" b="0" i="0" kern="1200" dirty="0">
                          <a:solidFill>
                            <a:schemeClr val="tx1"/>
                          </a:solidFill>
                          <a:effectLst/>
                          <a:latin typeface="Comic Sans MS" panose="030F0702030302020204" pitchFamily="66" charset="0"/>
                          <a:ea typeface="+mn-ea"/>
                          <a:cs typeface="+mn-cs"/>
                        </a:rPr>
                        <a:t>​</a:t>
                      </a:r>
                      <a:endParaRPr lang="en-GB" sz="1100" b="0" i="0" dirty="0">
                        <a:solidFill>
                          <a:srgbClr val="000000"/>
                        </a:solidFill>
                        <a:effectLst/>
                        <a:latin typeface="Comic Sans MS" panose="030F0702030302020204" pitchFamily="66" charset="0"/>
                      </a:endParaRPr>
                    </a:p>
                  </a:txBody>
                  <a:tcPr marL="85320" marR="85320" marT="42660" marB="426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extLst>
                  <a:ext uri="{0D108BD9-81ED-4DB2-BD59-A6C34878D82A}">
                    <a16:rowId xmlns:a16="http://schemas.microsoft.com/office/drawing/2014/main" val="3173854745"/>
                  </a:ext>
                </a:extLst>
              </a:tr>
              <a:tr h="323556">
                <a:tc>
                  <a:txBody>
                    <a:bodyPr/>
                    <a:lstStyle/>
                    <a:p>
                      <a:pPr algn="l" fontAlgn="base"/>
                      <a:r>
                        <a:rPr lang="en-GB" sz="1100" b="0" i="0">
                          <a:solidFill>
                            <a:srgbClr val="000000"/>
                          </a:solidFill>
                          <a:effectLst/>
                          <a:latin typeface="Comic Sans MS" panose="030F0702030302020204" pitchFamily="66" charset="0"/>
                        </a:rPr>
                        <a:t>Cost effective​</a:t>
                      </a:r>
                    </a:p>
                  </a:txBody>
                  <a:tcPr marL="85320" marR="85320" marT="42660" marB="426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tc vMerge="1">
                  <a:txBody>
                    <a:bodyPr/>
                    <a:lstStyle/>
                    <a:p>
                      <a:pPr algn="l" fontAlgn="base"/>
                      <a:endParaRPr lang="en-GB" sz="1100" b="0" i="0">
                        <a:solidFill>
                          <a:srgbClr val="000000"/>
                        </a:solidFill>
                        <a:effectLst/>
                        <a:latin typeface="Comic Sans MS" panose="030F0702030302020204" pitchFamily="66" charset="0"/>
                      </a:endParaRPr>
                    </a:p>
                  </a:txBody>
                  <a:tcPr marL="85320" marR="85320" marT="42660" marB="4266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8"/>
                    </a:solidFill>
                  </a:tcPr>
                </a:tc>
                <a:extLst>
                  <a:ext uri="{0D108BD9-81ED-4DB2-BD59-A6C34878D82A}">
                    <a16:rowId xmlns:a16="http://schemas.microsoft.com/office/drawing/2014/main" val="408555233"/>
                  </a:ext>
                </a:extLst>
              </a:tr>
              <a:tr h="281354">
                <a:tc>
                  <a:txBody>
                    <a:bodyPr/>
                    <a:lstStyle/>
                    <a:p>
                      <a:pPr algn="l" fontAlgn="base"/>
                      <a:r>
                        <a:rPr lang="en-GB" sz="1100" b="0" i="0">
                          <a:solidFill>
                            <a:srgbClr val="000000"/>
                          </a:solidFill>
                          <a:effectLst/>
                          <a:latin typeface="Comic Sans MS" panose="030F0702030302020204" pitchFamily="66" charset="0"/>
                        </a:rPr>
                        <a:t>No need for updates​</a:t>
                      </a:r>
                    </a:p>
                  </a:txBody>
                  <a:tcPr marL="85320" marR="85320" marT="42660" marB="426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tc vMerge="1">
                  <a:txBody>
                    <a:bodyPr/>
                    <a:lstStyle/>
                    <a:p>
                      <a:pPr algn="l" fontAlgn="base"/>
                      <a:endParaRPr lang="en-GB" sz="1100" b="0" i="0">
                        <a:solidFill>
                          <a:srgbClr val="000000"/>
                        </a:solidFill>
                        <a:effectLst/>
                        <a:latin typeface="Comic Sans MS" panose="030F0702030302020204" pitchFamily="66" charset="0"/>
                      </a:endParaRPr>
                    </a:p>
                  </a:txBody>
                  <a:tcPr marL="85320" marR="85320" marT="42660" marB="4266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CE5CC"/>
                    </a:solidFill>
                  </a:tcPr>
                </a:tc>
                <a:extLst>
                  <a:ext uri="{0D108BD9-81ED-4DB2-BD59-A6C34878D82A}">
                    <a16:rowId xmlns:a16="http://schemas.microsoft.com/office/drawing/2014/main" val="2974580333"/>
                  </a:ext>
                </a:extLst>
              </a:tr>
              <a:tr h="267286">
                <a:tc>
                  <a:txBody>
                    <a:bodyPr/>
                    <a:lstStyle/>
                    <a:p>
                      <a:pPr algn="l" fontAlgn="base"/>
                      <a:r>
                        <a:rPr lang="en-GB" sz="1100" b="0" i="0">
                          <a:solidFill>
                            <a:srgbClr val="000000"/>
                          </a:solidFill>
                          <a:effectLst/>
                          <a:latin typeface="Comic Sans MS" panose="030F0702030302020204" pitchFamily="66" charset="0"/>
                        </a:rPr>
                        <a:t>Accessible from anywhere​</a:t>
                      </a:r>
                    </a:p>
                  </a:txBody>
                  <a:tcPr marL="85320" marR="85320" marT="42660" marB="426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tc vMerge="1">
                  <a:txBody>
                    <a:bodyPr/>
                    <a:lstStyle/>
                    <a:p>
                      <a:pPr algn="l" fontAlgn="base"/>
                      <a:endParaRPr lang="en-GB" sz="1100" b="0" i="0">
                        <a:solidFill>
                          <a:srgbClr val="000000"/>
                        </a:solidFill>
                        <a:effectLst/>
                        <a:latin typeface="Comic Sans MS" panose="030F0702030302020204" pitchFamily="66" charset="0"/>
                      </a:endParaRPr>
                    </a:p>
                  </a:txBody>
                  <a:tcPr marL="85320" marR="85320" marT="42660" marB="4266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8"/>
                    </a:solidFill>
                  </a:tcPr>
                </a:tc>
                <a:extLst>
                  <a:ext uri="{0D108BD9-81ED-4DB2-BD59-A6C34878D82A}">
                    <a16:rowId xmlns:a16="http://schemas.microsoft.com/office/drawing/2014/main" val="3899774818"/>
                  </a:ext>
                </a:extLst>
              </a:tr>
              <a:tr h="341281">
                <a:tc>
                  <a:txBody>
                    <a:bodyPr/>
                    <a:lstStyle/>
                    <a:p>
                      <a:pPr algn="l" fontAlgn="base"/>
                      <a:r>
                        <a:rPr lang="en-GB" sz="1100" b="0" i="0" dirty="0">
                          <a:solidFill>
                            <a:srgbClr val="000000"/>
                          </a:solidFill>
                          <a:effectLst/>
                          <a:latin typeface="Comic Sans MS" panose="030F0702030302020204" pitchFamily="66" charset="0"/>
                        </a:rPr>
                        <a:t>Direct access​</a:t>
                      </a:r>
                    </a:p>
                  </a:txBody>
                  <a:tcPr marL="85320" marR="85320" marT="42660" marB="426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tc vMerge="1">
                  <a:txBody>
                    <a:bodyPr/>
                    <a:lstStyle/>
                    <a:p>
                      <a:pPr algn="l" fontAlgn="base"/>
                      <a:endParaRPr lang="en-GB" sz="1100" b="0" i="0" dirty="0">
                        <a:solidFill>
                          <a:srgbClr val="000000"/>
                        </a:solidFill>
                        <a:effectLst/>
                        <a:latin typeface="Comic Sans MS" panose="030F0702030302020204" pitchFamily="66" charset="0"/>
                      </a:endParaRPr>
                    </a:p>
                  </a:txBody>
                  <a:tcPr marL="85320" marR="85320" marT="42660" marB="4266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CE5CC"/>
                    </a:solidFill>
                  </a:tcPr>
                </a:tc>
                <a:extLst>
                  <a:ext uri="{0D108BD9-81ED-4DB2-BD59-A6C34878D82A}">
                    <a16:rowId xmlns:a16="http://schemas.microsoft.com/office/drawing/2014/main" val="1823186067"/>
                  </a:ext>
                </a:extLst>
              </a:tr>
            </a:tbl>
          </a:graphicData>
        </a:graphic>
      </p:graphicFrame>
      <p:sp>
        <p:nvSpPr>
          <p:cNvPr id="5" name="Rectangle 3">
            <a:extLst>
              <a:ext uri="{FF2B5EF4-FFF2-40B4-BE49-F238E27FC236}">
                <a16:creationId xmlns:a16="http://schemas.microsoft.com/office/drawing/2014/main" id="{2B6AB116-12C6-4131-A70C-2D140D35829D}"/>
              </a:ext>
            </a:extLst>
          </p:cNvPr>
          <p:cNvSpPr>
            <a:spLocks noChangeArrowheads="1"/>
          </p:cNvSpPr>
          <p:nvPr/>
        </p:nvSpPr>
        <p:spPr bwMode="auto">
          <a:xfrm>
            <a:off x="805498" y="20311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8F61981E-E917-4863-9AD7-A22295E0D9EE}"/>
              </a:ext>
            </a:extLst>
          </p:cNvPr>
          <p:cNvSpPr/>
          <p:nvPr/>
        </p:nvSpPr>
        <p:spPr>
          <a:xfrm>
            <a:off x="429065" y="3990954"/>
            <a:ext cx="2552113" cy="1288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omic Sans MS" panose="030F0702030302020204" pitchFamily="66" charset="0"/>
              </a:rPr>
              <a:t>What is file sharing?</a:t>
            </a:r>
          </a:p>
          <a:p>
            <a:pPr algn="ctr"/>
            <a:endParaRPr lang="en-GB" sz="1200" dirty="0">
              <a:solidFill>
                <a:schemeClr val="tx1"/>
              </a:solidFill>
              <a:latin typeface="Comic Sans MS" panose="030F0702030302020204" pitchFamily="66" charset="0"/>
            </a:endParaRPr>
          </a:p>
          <a:p>
            <a:pPr algn="ctr"/>
            <a:r>
              <a:rPr lang="en-GB" sz="1200" dirty="0">
                <a:solidFill>
                  <a:schemeClr val="tx1"/>
                </a:solidFill>
                <a:latin typeface="Comic Sans MS" panose="030F0702030302020204" pitchFamily="66" charset="0"/>
              </a:rPr>
              <a:t> Two or more people can work on the same document at the same time. </a:t>
            </a:r>
          </a:p>
        </p:txBody>
      </p:sp>
      <p:pic>
        <p:nvPicPr>
          <p:cNvPr id="3077" name="Picture 5" descr="https://tse2.mm.bing.net/th?id=OIP.sVNRGsnAJebZNBK4nYRjSgHaD5&amp;pid=Api&amp;P=0&amp;w=319&amp;h=169">
            <a:extLst>
              <a:ext uri="{FF2B5EF4-FFF2-40B4-BE49-F238E27FC236}">
                <a16:creationId xmlns:a16="http://schemas.microsoft.com/office/drawing/2014/main" id="{2A79003E-012F-4971-8931-81B83F4AA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283" y="5599097"/>
            <a:ext cx="2097896" cy="11048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DAB4148-97EA-45C2-9C49-CB47D363A637}"/>
              </a:ext>
            </a:extLst>
          </p:cNvPr>
          <p:cNvSpPr/>
          <p:nvPr/>
        </p:nvSpPr>
        <p:spPr>
          <a:xfrm>
            <a:off x="3097238" y="3968630"/>
            <a:ext cx="3380934" cy="218289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omic Sans MS" panose="030F0702030302020204" pitchFamily="66" charset="0"/>
              </a:rPr>
              <a:t>Benefits of collaboration tools</a:t>
            </a:r>
          </a:p>
          <a:p>
            <a:pPr algn="ctr"/>
            <a:endParaRPr lang="en-US" sz="1200" dirty="0">
              <a:solidFill>
                <a:schemeClr val="tx1"/>
              </a:solidFill>
              <a:latin typeface="Comic Sans MS" panose="030F0702030302020204" pitchFamily="66" charset="0"/>
            </a:endParaRPr>
          </a:p>
          <a:p>
            <a:pPr algn="ctr"/>
            <a:r>
              <a:rPr lang="en-US" sz="1200" dirty="0">
                <a:solidFill>
                  <a:schemeClr val="tx1"/>
                </a:solidFill>
                <a:latin typeface="Comic Sans MS" panose="030F0702030302020204" pitchFamily="66" charset="0"/>
              </a:rPr>
              <a:t>Collaboration tools </a:t>
            </a:r>
            <a:r>
              <a:rPr lang="en-GB" sz="1200" dirty="0">
                <a:solidFill>
                  <a:schemeClr val="tx1"/>
                </a:solidFill>
                <a:latin typeface="Comic Sans MS" panose="030F0702030302020204" pitchFamily="66" charset="0"/>
              </a:rPr>
              <a:t>allow users to:</a:t>
            </a:r>
            <a:r>
              <a:rPr lang="en-US" sz="1200" dirty="0">
                <a:solidFill>
                  <a:schemeClr val="tx1"/>
                </a:solidFill>
                <a:latin typeface="Comic Sans MS" panose="030F0702030302020204" pitchFamily="66" charset="0"/>
              </a:rPr>
              <a:t>​</a:t>
            </a:r>
          </a:p>
          <a:p>
            <a:pPr marL="285750" indent="-285750" fontAlgn="base">
              <a:buFont typeface="Arial" panose="020B0604020202020204" pitchFamily="34" charset="0"/>
              <a:buChar char="•"/>
            </a:pPr>
            <a:r>
              <a:rPr lang="en-GB" sz="1200" dirty="0">
                <a:solidFill>
                  <a:schemeClr val="tx1"/>
                </a:solidFill>
                <a:latin typeface="Comic Sans MS" panose="030F0702030302020204" pitchFamily="66" charset="0"/>
              </a:rPr>
              <a:t>Add comments to documents</a:t>
            </a:r>
            <a:r>
              <a:rPr lang="en-US" sz="1200" dirty="0">
                <a:solidFill>
                  <a:schemeClr val="tx1"/>
                </a:solidFill>
                <a:latin typeface="Comic Sans MS" panose="030F0702030302020204" pitchFamily="66" charset="0"/>
              </a:rPr>
              <a:t>​</a:t>
            </a:r>
          </a:p>
          <a:p>
            <a:pPr marL="285750" indent="-285750" fontAlgn="base">
              <a:buFont typeface="Arial" panose="020B0604020202020204" pitchFamily="34" charset="0"/>
              <a:buChar char="•"/>
            </a:pPr>
            <a:r>
              <a:rPr lang="en-GB" sz="1200" dirty="0">
                <a:solidFill>
                  <a:schemeClr val="tx1"/>
                </a:solidFill>
                <a:latin typeface="Comic Sans MS" panose="030F0702030302020204" pitchFamily="66" charset="0"/>
              </a:rPr>
              <a:t>Track changes made to the document</a:t>
            </a:r>
            <a:r>
              <a:rPr lang="en-US" sz="1200" dirty="0">
                <a:solidFill>
                  <a:schemeClr val="tx1"/>
                </a:solidFill>
                <a:latin typeface="Comic Sans MS" panose="030F0702030302020204" pitchFamily="66" charset="0"/>
              </a:rPr>
              <a:t>​</a:t>
            </a:r>
          </a:p>
          <a:p>
            <a:pPr marL="285750" indent="-285750" fontAlgn="base">
              <a:buFont typeface="Arial" panose="020B0604020202020204" pitchFamily="34" charset="0"/>
              <a:buChar char="•"/>
            </a:pPr>
            <a:r>
              <a:rPr lang="en-GB" sz="1200" dirty="0">
                <a:solidFill>
                  <a:schemeClr val="tx1"/>
                </a:solidFill>
                <a:latin typeface="Comic Sans MS" panose="030F0702030302020204" pitchFamily="66" charset="0"/>
              </a:rPr>
              <a:t>Use services such as live editing</a:t>
            </a:r>
            <a:r>
              <a:rPr lang="en-US" sz="1200" dirty="0">
                <a:solidFill>
                  <a:schemeClr val="tx1"/>
                </a:solidFill>
                <a:latin typeface="Comic Sans MS" panose="030F0702030302020204" pitchFamily="66" charset="0"/>
              </a:rPr>
              <a:t>​</a:t>
            </a:r>
          </a:p>
          <a:p>
            <a:pPr marL="285750" indent="-285750" fontAlgn="base">
              <a:buFont typeface="Arial" panose="020B0604020202020204" pitchFamily="34" charset="0"/>
              <a:buChar char="•"/>
            </a:pPr>
            <a:r>
              <a:rPr lang="en-GB" sz="1200" dirty="0">
                <a:solidFill>
                  <a:schemeClr val="tx1"/>
                </a:solidFill>
                <a:latin typeface="Comic Sans MS" panose="030F0702030302020204" pitchFamily="66" charset="0"/>
              </a:rPr>
              <a:t>Use chat facilities to discuss proposed changes to documents, plans or drawings before these changes are made in the file.</a:t>
            </a:r>
            <a:endParaRPr lang="en-US" sz="1200" dirty="0">
              <a:solidFill>
                <a:schemeClr val="tx1"/>
              </a:solidFill>
              <a:latin typeface="Comic Sans MS" panose="030F0702030302020204" pitchFamily="66" charset="0"/>
            </a:endParaRPr>
          </a:p>
          <a:p>
            <a:pPr algn="ctr"/>
            <a:endParaRPr lang="en-GB" sz="1200" dirty="0">
              <a:solidFill>
                <a:schemeClr val="tx1"/>
              </a:solidFill>
              <a:latin typeface="Comic Sans MS" panose="030F0702030302020204" pitchFamily="66" charset="0"/>
            </a:endParaRPr>
          </a:p>
        </p:txBody>
      </p:sp>
      <p:sp>
        <p:nvSpPr>
          <p:cNvPr id="8" name="Rectangle 7">
            <a:extLst>
              <a:ext uri="{FF2B5EF4-FFF2-40B4-BE49-F238E27FC236}">
                <a16:creationId xmlns:a16="http://schemas.microsoft.com/office/drawing/2014/main" id="{8B2111C1-27F7-4ACE-AA58-A1B5B440FFCE}"/>
              </a:ext>
            </a:extLst>
          </p:cNvPr>
          <p:cNvSpPr/>
          <p:nvPr/>
        </p:nvSpPr>
        <p:spPr>
          <a:xfrm>
            <a:off x="6710290" y="1674055"/>
            <a:ext cx="5277933" cy="315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Comic Sans MS" panose="030F0702030302020204" pitchFamily="66" charset="0"/>
              </a:rPr>
              <a:t>Example exam question</a:t>
            </a:r>
          </a:p>
        </p:txBody>
      </p:sp>
      <p:pic>
        <p:nvPicPr>
          <p:cNvPr id="12" name="Picture 11" descr="A screenshot of a cell phone&#10;&#10;Description automatically generated">
            <a:extLst>
              <a:ext uri="{FF2B5EF4-FFF2-40B4-BE49-F238E27FC236}">
                <a16:creationId xmlns:a16="http://schemas.microsoft.com/office/drawing/2014/main" id="{EEE28FC3-1338-4C51-9960-1F4194BACD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0290" y="2030734"/>
            <a:ext cx="5277934" cy="4576909"/>
          </a:xfrm>
          <a:prstGeom prst="rect">
            <a:avLst/>
          </a:prstGeom>
          <a:ln>
            <a:solidFill>
              <a:schemeClr val="tx1"/>
            </a:solidFill>
          </a:ln>
        </p:spPr>
      </p:pic>
    </p:spTree>
    <p:extLst>
      <p:ext uri="{BB962C8B-B14F-4D97-AF65-F5344CB8AC3E}">
        <p14:creationId xmlns:p14="http://schemas.microsoft.com/office/powerpoint/2010/main" val="3003711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51904A2-33CC-43EE-BD14-DD5DA1FA61C7}"/>
              </a:ext>
            </a:extLst>
          </p:cNvPr>
          <p:cNvSpPr>
            <a:spLocks noChangeArrowheads="1"/>
          </p:cNvSpPr>
          <p:nvPr/>
        </p:nvSpPr>
        <p:spPr bwMode="auto">
          <a:xfrm>
            <a:off x="118155" y="-2232"/>
            <a:ext cx="120738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Component 3 Learning Aim A Modern Technologies - A1 Modern Technologies</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200" b="1" dirty="0">
                <a:latin typeface="Comic Sans MS" panose="030F0702030302020204" pitchFamily="66" charset="0"/>
                <a:cs typeface="Times New Roman" panose="02020603050405020304" pitchFamily="18" charset="0"/>
              </a:rPr>
              <a:t>Selection of platforms and services</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89127CCC-38FA-45C8-9B9C-79FF00CADD7E}"/>
              </a:ext>
            </a:extLst>
          </p:cNvPr>
          <p:cNvGraphicFramePr>
            <a:graphicFrameLocks noGrp="1"/>
          </p:cNvGraphicFramePr>
          <p:nvPr>
            <p:extLst>
              <p:ext uri="{D42A27DB-BD31-4B8C-83A1-F6EECF244321}">
                <p14:modId xmlns:p14="http://schemas.microsoft.com/office/powerpoint/2010/main" val="1420474777"/>
              </p:ext>
            </p:extLst>
          </p:nvPr>
        </p:nvGraphicFramePr>
        <p:xfrm>
          <a:off x="534503" y="573892"/>
          <a:ext cx="11259932" cy="1483360"/>
        </p:xfrm>
        <a:graphic>
          <a:graphicData uri="http://schemas.openxmlformats.org/drawingml/2006/table">
            <a:tbl>
              <a:tblPr firstRow="1" bandRow="1">
                <a:tableStyleId>{5940675A-B579-460E-94D1-54222C63F5DA}</a:tableStyleId>
              </a:tblPr>
              <a:tblGrid>
                <a:gridCol w="1718367">
                  <a:extLst>
                    <a:ext uri="{9D8B030D-6E8A-4147-A177-3AD203B41FA5}">
                      <a16:colId xmlns:a16="http://schemas.microsoft.com/office/drawing/2014/main" val="4168821460"/>
                    </a:ext>
                  </a:extLst>
                </a:gridCol>
                <a:gridCol w="9541565">
                  <a:extLst>
                    <a:ext uri="{9D8B030D-6E8A-4147-A177-3AD203B41FA5}">
                      <a16:colId xmlns:a16="http://schemas.microsoft.com/office/drawing/2014/main" val="1104803424"/>
                    </a:ext>
                  </a:extLst>
                </a:gridCol>
              </a:tblGrid>
              <a:tr h="370840">
                <a:tc gridSpan="2">
                  <a:txBody>
                    <a:bodyPr/>
                    <a:lstStyle/>
                    <a:p>
                      <a:pPr algn="ctr"/>
                      <a:r>
                        <a:rPr lang="en-GB" sz="1100" b="1" dirty="0">
                          <a:latin typeface="Comic Sans MS" panose="030F0702030302020204" pitchFamily="66" charset="0"/>
                        </a:rPr>
                        <a:t>Key Vocabulary</a:t>
                      </a:r>
                    </a:p>
                  </a:txBody>
                  <a:tcPr>
                    <a:solidFill>
                      <a:schemeClr val="bg2">
                        <a:lumMod val="90000"/>
                      </a:schemeClr>
                    </a:solidFill>
                  </a:tcPr>
                </a:tc>
                <a:tc hMerge="1">
                  <a:txBody>
                    <a:bodyPr/>
                    <a:lstStyle/>
                    <a:p>
                      <a:endParaRPr lang="en-GB" sz="1100" dirty="0">
                        <a:latin typeface="Comic Sans MS" panose="030F0702030302020204" pitchFamily="66" charset="0"/>
                      </a:endParaRPr>
                    </a:p>
                  </a:txBody>
                  <a:tcPr/>
                </a:tc>
                <a:extLst>
                  <a:ext uri="{0D108BD9-81ED-4DB2-BD59-A6C34878D82A}">
                    <a16:rowId xmlns:a16="http://schemas.microsoft.com/office/drawing/2014/main" val="2277267344"/>
                  </a:ext>
                </a:extLst>
              </a:tr>
              <a:tr h="370840">
                <a:tc>
                  <a:txBody>
                    <a:bodyPr/>
                    <a:lstStyle/>
                    <a:p>
                      <a:r>
                        <a:rPr lang="en-GB" sz="1100" b="1" dirty="0">
                          <a:latin typeface="Comic Sans MS" panose="030F0702030302020204" pitchFamily="66" charset="0"/>
                        </a:rPr>
                        <a:t>Stakeholders</a:t>
                      </a:r>
                    </a:p>
                  </a:txBody>
                  <a:tcPr/>
                </a:tc>
                <a:tc>
                  <a:txBody>
                    <a:bodyPr/>
                    <a:lstStyle/>
                    <a:p>
                      <a:r>
                        <a:rPr lang="en-GB" sz="1100" dirty="0">
                          <a:latin typeface="Comic Sans MS" panose="030F0702030302020204" pitchFamily="66" charset="0"/>
                        </a:rPr>
                        <a:t>These are people with a financial interest or investment In a business or organisation</a:t>
                      </a:r>
                    </a:p>
                  </a:txBody>
                  <a:tcPr/>
                </a:tc>
                <a:extLst>
                  <a:ext uri="{0D108BD9-81ED-4DB2-BD59-A6C34878D82A}">
                    <a16:rowId xmlns:a16="http://schemas.microsoft.com/office/drawing/2014/main" val="2227043930"/>
                  </a:ext>
                </a:extLst>
              </a:tr>
              <a:tr h="370840">
                <a:tc>
                  <a:txBody>
                    <a:bodyPr/>
                    <a:lstStyle/>
                    <a:p>
                      <a:r>
                        <a:rPr lang="en-GB" sz="1100" b="1" dirty="0">
                          <a:latin typeface="Comic Sans MS" panose="030F0702030302020204" pitchFamily="66" charset="0"/>
                        </a:rPr>
                        <a:t>Downtime</a:t>
                      </a:r>
                    </a:p>
                  </a:txBody>
                  <a:tcPr/>
                </a:tc>
                <a:tc>
                  <a:txBody>
                    <a:bodyPr/>
                    <a:lstStyle/>
                    <a:p>
                      <a:r>
                        <a:rPr lang="en-GB" sz="1100" dirty="0">
                          <a:latin typeface="Comic Sans MS" panose="030F0702030302020204" pitchFamily="66" charset="0"/>
                        </a:rPr>
                        <a:t>A period of time when a computer and it’s services are unavailable. </a:t>
                      </a:r>
                    </a:p>
                  </a:txBody>
                  <a:tcPr/>
                </a:tc>
                <a:extLst>
                  <a:ext uri="{0D108BD9-81ED-4DB2-BD59-A6C34878D82A}">
                    <a16:rowId xmlns:a16="http://schemas.microsoft.com/office/drawing/2014/main" val="1886982730"/>
                  </a:ext>
                </a:extLst>
              </a:tr>
              <a:tr h="370840">
                <a:tc>
                  <a:txBody>
                    <a:bodyPr/>
                    <a:lstStyle/>
                    <a:p>
                      <a:r>
                        <a:rPr lang="en-GB" sz="1100" b="1" dirty="0">
                          <a:latin typeface="Comic Sans MS" panose="030F0702030302020204" pitchFamily="66" charset="0"/>
                        </a:rPr>
                        <a:t>Geo-data</a:t>
                      </a:r>
                    </a:p>
                  </a:txBody>
                  <a:tcPr/>
                </a:tc>
                <a:tc>
                  <a:txBody>
                    <a:bodyPr/>
                    <a:lstStyle/>
                    <a:p>
                      <a:r>
                        <a:rPr lang="en-GB" sz="1100" dirty="0">
                          <a:latin typeface="Comic Sans MS" panose="030F0702030302020204" pitchFamily="66" charset="0"/>
                        </a:rPr>
                        <a:t>Geographical information stored in a way it can be used by your device. i.e.  your location.</a:t>
                      </a:r>
                    </a:p>
                  </a:txBody>
                  <a:tcPr/>
                </a:tc>
                <a:extLst>
                  <a:ext uri="{0D108BD9-81ED-4DB2-BD59-A6C34878D82A}">
                    <a16:rowId xmlns:a16="http://schemas.microsoft.com/office/drawing/2014/main" val="2349091253"/>
                  </a:ext>
                </a:extLst>
              </a:tr>
            </a:tbl>
          </a:graphicData>
        </a:graphic>
      </p:graphicFrame>
      <p:sp>
        <p:nvSpPr>
          <p:cNvPr id="6" name="Rectangle 5">
            <a:extLst>
              <a:ext uri="{FF2B5EF4-FFF2-40B4-BE49-F238E27FC236}">
                <a16:creationId xmlns:a16="http://schemas.microsoft.com/office/drawing/2014/main" id="{5E40E85E-CD4C-405F-AA7E-54EE78A4FD29}"/>
              </a:ext>
            </a:extLst>
          </p:cNvPr>
          <p:cNvSpPr/>
          <p:nvPr/>
        </p:nvSpPr>
        <p:spPr>
          <a:xfrm>
            <a:off x="534503" y="2242884"/>
            <a:ext cx="2266122" cy="1597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100" dirty="0">
                <a:solidFill>
                  <a:schemeClr val="tx1"/>
                </a:solidFill>
                <a:latin typeface="Comic Sans MS" panose="030F0702030302020204" pitchFamily="66" charset="0"/>
              </a:rPr>
              <a:t>The most common platform types:</a:t>
            </a:r>
          </a:p>
          <a:p>
            <a:pPr fontAlgn="base"/>
            <a:r>
              <a:rPr lang="en-US" sz="1100" dirty="0">
                <a:solidFill>
                  <a:schemeClr val="tx1"/>
                </a:solidFill>
                <a:latin typeface="Comic Sans MS" panose="030F0702030302020204" pitchFamily="66" charset="0"/>
              </a:rPr>
              <a:t>​</a:t>
            </a: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Desktop client</a:t>
            </a:r>
            <a:r>
              <a:rPr lang="en-US" sz="1100" dirty="0">
                <a:solidFill>
                  <a:schemeClr val="tx1"/>
                </a:solidFill>
                <a:latin typeface="Comic Sans MS" panose="030F0702030302020204" pitchFamily="66" charset="0"/>
              </a:rPr>
              <a:t>​</a:t>
            </a: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Notebook</a:t>
            </a:r>
            <a:r>
              <a:rPr lang="en-US" sz="1100" dirty="0">
                <a:solidFill>
                  <a:schemeClr val="tx1"/>
                </a:solidFill>
                <a:latin typeface="Comic Sans MS" panose="030F0702030302020204" pitchFamily="66" charset="0"/>
              </a:rPr>
              <a:t>​</a:t>
            </a: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Tablet</a:t>
            </a:r>
            <a:r>
              <a:rPr lang="en-US" sz="1100" dirty="0">
                <a:solidFill>
                  <a:schemeClr val="tx1"/>
                </a:solidFill>
                <a:latin typeface="Comic Sans MS" panose="030F0702030302020204" pitchFamily="66" charset="0"/>
              </a:rPr>
              <a:t>​</a:t>
            </a: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Smartphone</a:t>
            </a:r>
            <a:r>
              <a:rPr lang="en-US" sz="1100" dirty="0">
                <a:solidFill>
                  <a:schemeClr val="tx1"/>
                </a:solidFill>
                <a:latin typeface="Comic Sans MS" panose="030F0702030302020204" pitchFamily="66" charset="0"/>
              </a:rPr>
              <a:t>​</a:t>
            </a:r>
          </a:p>
        </p:txBody>
      </p:sp>
      <p:pic>
        <p:nvPicPr>
          <p:cNvPr id="1026" name="Picture 2">
            <a:extLst>
              <a:ext uri="{FF2B5EF4-FFF2-40B4-BE49-F238E27FC236}">
                <a16:creationId xmlns:a16="http://schemas.microsoft.com/office/drawing/2014/main" id="{F6A1883B-8672-4BE3-80B7-6D93B7C51A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1160" y="4717092"/>
            <a:ext cx="3343275" cy="18002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C1C2A9E-9B75-4C05-80D2-8E276C260FF1}"/>
              </a:ext>
            </a:extLst>
          </p:cNvPr>
          <p:cNvSpPr/>
          <p:nvPr/>
        </p:nvSpPr>
        <p:spPr>
          <a:xfrm>
            <a:off x="7875207" y="2171711"/>
            <a:ext cx="4118009" cy="218825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100" dirty="0">
                <a:solidFill>
                  <a:schemeClr val="tx1"/>
                </a:solidFill>
                <a:latin typeface="Comic Sans MS" panose="030F0702030302020204" pitchFamily="66" charset="0"/>
              </a:rPr>
              <a:t>Features that affect platform selection:</a:t>
            </a:r>
          </a:p>
          <a:p>
            <a:pPr fontAlgn="base"/>
            <a:endParaRPr lang="en-GB" sz="1100" dirty="0">
              <a:solidFill>
                <a:schemeClr val="tx1"/>
              </a:solidFill>
              <a:latin typeface="Comic Sans MS" panose="030F0702030302020204" pitchFamily="66" charset="0"/>
            </a:endParaRPr>
          </a:p>
          <a:p>
            <a:pPr marL="285750" indent="-285750" fontAlgn="base">
              <a:buFont typeface="Arial" panose="020B0604020202020204" pitchFamily="34" charset="0"/>
              <a:buChar char="•"/>
            </a:pPr>
            <a:r>
              <a:rPr lang="en-GB" sz="1100" dirty="0">
                <a:solidFill>
                  <a:schemeClr val="tx1"/>
                </a:solidFill>
                <a:latin typeface="Comic Sans MS" panose="030F0702030302020204" pitchFamily="66" charset="0"/>
              </a:rPr>
              <a:t>Screen size</a:t>
            </a:r>
            <a:r>
              <a:rPr lang="en-US" sz="1100" dirty="0">
                <a:solidFill>
                  <a:schemeClr val="tx1"/>
                </a:solidFill>
                <a:latin typeface="Comic Sans MS" panose="030F0702030302020204" pitchFamily="66" charset="0"/>
              </a:rPr>
              <a:t>​</a:t>
            </a:r>
          </a:p>
          <a:p>
            <a:pPr marL="285750" indent="-285750" fontAlgn="base">
              <a:buFont typeface="Arial" panose="020B0604020202020204" pitchFamily="34" charset="0"/>
              <a:buChar char="•"/>
            </a:pPr>
            <a:r>
              <a:rPr lang="en-GB" sz="1100" dirty="0">
                <a:solidFill>
                  <a:schemeClr val="tx1"/>
                </a:solidFill>
                <a:latin typeface="Comic Sans MS" panose="030F0702030302020204" pitchFamily="66" charset="0"/>
              </a:rPr>
              <a:t>Portability</a:t>
            </a:r>
            <a:r>
              <a:rPr lang="en-US" sz="1100" dirty="0">
                <a:solidFill>
                  <a:schemeClr val="tx1"/>
                </a:solidFill>
                <a:latin typeface="Comic Sans MS" panose="030F0702030302020204" pitchFamily="66" charset="0"/>
              </a:rPr>
              <a:t>​</a:t>
            </a:r>
          </a:p>
          <a:p>
            <a:pPr marL="285750" indent="-285750" fontAlgn="base">
              <a:buFont typeface="Arial" panose="020B0604020202020204" pitchFamily="34" charset="0"/>
              <a:buChar char="•"/>
            </a:pPr>
            <a:r>
              <a:rPr lang="en-GB" sz="1100" dirty="0">
                <a:solidFill>
                  <a:schemeClr val="tx1"/>
                </a:solidFill>
                <a:latin typeface="Comic Sans MS" panose="030F0702030302020204" pitchFamily="66" charset="0"/>
              </a:rPr>
              <a:t>Processing power</a:t>
            </a:r>
            <a:r>
              <a:rPr lang="en-US" sz="1100" dirty="0">
                <a:solidFill>
                  <a:schemeClr val="tx1"/>
                </a:solidFill>
                <a:latin typeface="Comic Sans MS" panose="030F0702030302020204" pitchFamily="66" charset="0"/>
              </a:rPr>
              <a:t>​</a:t>
            </a:r>
          </a:p>
          <a:p>
            <a:pPr marL="285750" indent="-285750" fontAlgn="base">
              <a:buFont typeface="Arial" panose="020B0604020202020204" pitchFamily="34" charset="0"/>
              <a:buChar char="•"/>
            </a:pPr>
            <a:r>
              <a:rPr lang="en-GB" sz="1100" dirty="0">
                <a:solidFill>
                  <a:schemeClr val="tx1"/>
                </a:solidFill>
                <a:latin typeface="Comic Sans MS" panose="030F0702030302020204" pitchFamily="66" charset="0"/>
              </a:rPr>
              <a:t>RAM</a:t>
            </a:r>
            <a:r>
              <a:rPr lang="en-US" sz="1100" dirty="0">
                <a:solidFill>
                  <a:schemeClr val="tx1"/>
                </a:solidFill>
                <a:latin typeface="Comic Sans MS" panose="030F0702030302020204" pitchFamily="66" charset="0"/>
              </a:rPr>
              <a:t>​</a:t>
            </a:r>
          </a:p>
          <a:p>
            <a:pPr marL="285750" indent="-285750" fontAlgn="base">
              <a:buFont typeface="Arial" panose="020B0604020202020204" pitchFamily="34" charset="0"/>
              <a:buChar char="•"/>
            </a:pPr>
            <a:r>
              <a:rPr lang="en-GB" sz="1100" dirty="0">
                <a:solidFill>
                  <a:schemeClr val="tx1"/>
                </a:solidFill>
                <a:latin typeface="Comic Sans MS" panose="030F0702030302020204" pitchFamily="66" charset="0"/>
              </a:rPr>
              <a:t>Storage capacity</a:t>
            </a:r>
            <a:r>
              <a:rPr lang="en-US" sz="1100" dirty="0">
                <a:solidFill>
                  <a:schemeClr val="tx1"/>
                </a:solidFill>
                <a:latin typeface="Comic Sans MS" panose="030F0702030302020204" pitchFamily="66" charset="0"/>
              </a:rPr>
              <a:t>​</a:t>
            </a:r>
          </a:p>
          <a:p>
            <a:pPr marL="285750" indent="-285750" fontAlgn="base">
              <a:buFont typeface="Arial" panose="020B0604020202020204" pitchFamily="34" charset="0"/>
              <a:buChar char="•"/>
            </a:pPr>
            <a:r>
              <a:rPr lang="en-GB" sz="1100" dirty="0">
                <a:solidFill>
                  <a:schemeClr val="tx1"/>
                </a:solidFill>
                <a:latin typeface="Comic Sans MS" panose="030F0702030302020204" pitchFamily="66" charset="0"/>
              </a:rPr>
              <a:t>User interface (keyboard, mouse, touchscreen, voice control, etc)</a:t>
            </a:r>
            <a:r>
              <a:rPr lang="en-US" sz="1100" dirty="0">
                <a:solidFill>
                  <a:schemeClr val="tx1"/>
                </a:solidFill>
                <a:latin typeface="Comic Sans MS" panose="030F0702030302020204" pitchFamily="66" charset="0"/>
              </a:rPr>
              <a:t>​</a:t>
            </a:r>
          </a:p>
          <a:p>
            <a:pPr marL="285750" indent="-285750" fontAlgn="base">
              <a:buFont typeface="Arial" panose="020B0604020202020204" pitchFamily="34" charset="0"/>
              <a:buChar char="•"/>
            </a:pPr>
            <a:r>
              <a:rPr lang="en-GB" sz="1100" dirty="0">
                <a:solidFill>
                  <a:schemeClr val="tx1"/>
                </a:solidFill>
                <a:latin typeface="Comic Sans MS" panose="030F0702030302020204" pitchFamily="66" charset="0"/>
              </a:rPr>
              <a:t>Operating system (Apple iOS, Microsoft Windows, Android etc)</a:t>
            </a:r>
            <a:endParaRPr lang="en-US" sz="1100" dirty="0">
              <a:solidFill>
                <a:schemeClr val="tx1"/>
              </a:solidFill>
              <a:latin typeface="Comic Sans MS" panose="030F0702030302020204" pitchFamily="66" charset="0"/>
            </a:endParaRPr>
          </a:p>
        </p:txBody>
      </p:sp>
      <p:pic>
        <p:nvPicPr>
          <p:cNvPr id="1028" name="Picture 4">
            <a:extLst>
              <a:ext uri="{FF2B5EF4-FFF2-40B4-BE49-F238E27FC236}">
                <a16:creationId xmlns:a16="http://schemas.microsoft.com/office/drawing/2014/main" id="{31078F72-DB65-4C73-A0E5-8EFB9D941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345" y="2121029"/>
            <a:ext cx="4800600" cy="12477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EA08DE8-D453-48CD-A822-AA33ABC01216}"/>
              </a:ext>
            </a:extLst>
          </p:cNvPr>
          <p:cNvSpPr/>
          <p:nvPr/>
        </p:nvSpPr>
        <p:spPr>
          <a:xfrm>
            <a:off x="534503" y="4046212"/>
            <a:ext cx="2505250" cy="17294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100" dirty="0">
                <a:solidFill>
                  <a:schemeClr val="tx1"/>
                </a:solidFill>
                <a:latin typeface="Comic Sans MS" panose="030F0702030302020204" pitchFamily="66" charset="0"/>
              </a:rPr>
              <a:t>What might an organisation consider when selecting a cloud platform?</a:t>
            </a:r>
            <a:endParaRPr lang="en-US" sz="1100" dirty="0">
              <a:solidFill>
                <a:schemeClr val="tx1"/>
              </a:solidFill>
              <a:latin typeface="Comic Sans MS" panose="030F0702030302020204" pitchFamily="66" charset="0"/>
            </a:endParaRPr>
          </a:p>
          <a:p>
            <a:pPr marL="285750" indent="-285750" fontAlgn="base">
              <a:buFont typeface="Arial" panose="020B0604020202020204" pitchFamily="34" charset="0"/>
              <a:buChar char="•"/>
            </a:pPr>
            <a:r>
              <a:rPr lang="en-GB" sz="1100" dirty="0">
                <a:solidFill>
                  <a:schemeClr val="tx1"/>
                </a:solidFill>
                <a:latin typeface="Comic Sans MS" panose="030F0702030302020204" pitchFamily="66" charset="0"/>
              </a:rPr>
              <a:t>Security methods</a:t>
            </a:r>
            <a:r>
              <a:rPr lang="en-US" sz="1100" dirty="0">
                <a:solidFill>
                  <a:schemeClr val="tx1"/>
                </a:solidFill>
                <a:latin typeface="Comic Sans MS" panose="030F0702030302020204" pitchFamily="66" charset="0"/>
              </a:rPr>
              <a:t>​</a:t>
            </a:r>
          </a:p>
          <a:p>
            <a:pPr marL="285750" indent="-285750" fontAlgn="base">
              <a:buFont typeface="Arial" panose="020B0604020202020204" pitchFamily="34" charset="0"/>
              <a:buChar char="•"/>
            </a:pPr>
            <a:r>
              <a:rPr lang="en-GB" sz="1100" dirty="0">
                <a:solidFill>
                  <a:schemeClr val="tx1"/>
                </a:solidFill>
                <a:latin typeface="Comic Sans MS" panose="030F0702030302020204" pitchFamily="66" charset="0"/>
              </a:rPr>
              <a:t>Amount of storage space</a:t>
            </a:r>
            <a:r>
              <a:rPr lang="en-US" sz="1100" dirty="0">
                <a:solidFill>
                  <a:schemeClr val="tx1"/>
                </a:solidFill>
                <a:latin typeface="Comic Sans MS" panose="030F0702030302020204" pitchFamily="66" charset="0"/>
              </a:rPr>
              <a:t>​</a:t>
            </a:r>
          </a:p>
          <a:p>
            <a:pPr marL="285750" indent="-285750" fontAlgn="base">
              <a:buFont typeface="Arial" panose="020B0604020202020204" pitchFamily="34" charset="0"/>
              <a:buChar char="•"/>
            </a:pPr>
            <a:r>
              <a:rPr lang="en-GB" sz="1100" dirty="0">
                <a:solidFill>
                  <a:schemeClr val="tx1"/>
                </a:solidFill>
                <a:latin typeface="Comic Sans MS" panose="030F0702030302020204" pitchFamily="66" charset="0"/>
              </a:rPr>
              <a:t>Ease of use</a:t>
            </a:r>
            <a:r>
              <a:rPr lang="en-US" sz="1100" dirty="0">
                <a:solidFill>
                  <a:schemeClr val="tx1"/>
                </a:solidFill>
                <a:latin typeface="Comic Sans MS" panose="030F0702030302020204" pitchFamily="66" charset="0"/>
              </a:rPr>
              <a:t>​</a:t>
            </a:r>
          </a:p>
          <a:p>
            <a:pPr marL="285750" indent="-285750" fontAlgn="base">
              <a:buFont typeface="Arial" panose="020B0604020202020204" pitchFamily="34" charset="0"/>
              <a:buChar char="•"/>
            </a:pPr>
            <a:r>
              <a:rPr lang="en-GB" sz="1100" dirty="0">
                <a:solidFill>
                  <a:schemeClr val="tx1"/>
                </a:solidFill>
                <a:latin typeface="Comic Sans MS" panose="030F0702030302020204" pitchFamily="66" charset="0"/>
              </a:rPr>
              <a:t>Frequency of updates</a:t>
            </a:r>
            <a:r>
              <a:rPr lang="en-US" sz="1100" dirty="0">
                <a:solidFill>
                  <a:schemeClr val="tx1"/>
                </a:solidFill>
                <a:latin typeface="Comic Sans MS" panose="030F0702030302020204" pitchFamily="66" charset="0"/>
              </a:rPr>
              <a:t>​</a:t>
            </a:r>
          </a:p>
          <a:p>
            <a:pPr marL="285750" indent="-285750" fontAlgn="base">
              <a:buFont typeface="Arial" panose="020B0604020202020204" pitchFamily="34" charset="0"/>
              <a:buChar char="•"/>
            </a:pPr>
            <a:r>
              <a:rPr lang="en-GB" sz="1100" dirty="0">
                <a:solidFill>
                  <a:schemeClr val="tx1"/>
                </a:solidFill>
                <a:latin typeface="Comic Sans MS" panose="030F0702030302020204" pitchFamily="66" charset="0"/>
              </a:rPr>
              <a:t>Accessibility</a:t>
            </a:r>
          </a:p>
          <a:p>
            <a:pPr marL="285750" indent="-285750" fontAlgn="base">
              <a:buFont typeface="Arial" panose="020B0604020202020204" pitchFamily="34" charset="0"/>
              <a:buChar char="•"/>
            </a:pPr>
            <a:r>
              <a:rPr lang="en-GB" sz="1100" dirty="0">
                <a:solidFill>
                  <a:schemeClr val="tx1"/>
                </a:solidFill>
                <a:latin typeface="Comic Sans MS" panose="030F0702030302020204" pitchFamily="66" charset="0"/>
              </a:rPr>
              <a:t>Cost </a:t>
            </a:r>
          </a:p>
          <a:p>
            <a:pPr marL="285750" indent="-285750" fontAlgn="base">
              <a:buFont typeface="Arial" panose="020B0604020202020204" pitchFamily="34" charset="0"/>
              <a:buChar char="•"/>
            </a:pPr>
            <a:r>
              <a:rPr lang="en-GB" sz="1100" dirty="0">
                <a:solidFill>
                  <a:schemeClr val="tx1"/>
                </a:solidFill>
                <a:latin typeface="Comic Sans MS" panose="030F0702030302020204" pitchFamily="66" charset="0"/>
              </a:rPr>
              <a:t>Interface design</a:t>
            </a:r>
            <a:endParaRPr lang="en-US" sz="1100" dirty="0">
              <a:solidFill>
                <a:schemeClr val="tx1"/>
              </a:solidFill>
              <a:latin typeface="Comic Sans MS" panose="030F0702030302020204" pitchFamily="66" charset="0"/>
            </a:endParaRPr>
          </a:p>
        </p:txBody>
      </p:sp>
      <p:sp>
        <p:nvSpPr>
          <p:cNvPr id="9" name="Rectangle 8">
            <a:extLst>
              <a:ext uri="{FF2B5EF4-FFF2-40B4-BE49-F238E27FC236}">
                <a16:creationId xmlns:a16="http://schemas.microsoft.com/office/drawing/2014/main" id="{71727F26-E359-4C3C-BF23-DA340421FC9E}"/>
              </a:ext>
            </a:extLst>
          </p:cNvPr>
          <p:cNvSpPr/>
          <p:nvPr/>
        </p:nvSpPr>
        <p:spPr>
          <a:xfrm>
            <a:off x="3220278" y="3457529"/>
            <a:ext cx="4474405" cy="32348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tx1"/>
                </a:solidFill>
              </a:rPr>
              <a:t>Example Exam Question</a:t>
            </a:r>
          </a:p>
          <a:p>
            <a:pPr algn="ctr"/>
            <a:endParaRPr lang="en-GB" sz="1300" b="1" dirty="0">
              <a:solidFill>
                <a:schemeClr val="tx1"/>
              </a:solidFill>
            </a:endParaRPr>
          </a:p>
          <a:p>
            <a:pPr algn="ctr"/>
            <a:endParaRPr lang="en-GB" sz="1300" dirty="0">
              <a:solidFill>
                <a:schemeClr val="tx1"/>
              </a:solidFill>
            </a:endParaRPr>
          </a:p>
          <a:p>
            <a:pPr fontAlgn="base"/>
            <a:r>
              <a:rPr lang="en-GB" sz="1300" dirty="0">
                <a:solidFill>
                  <a:schemeClr val="tx1"/>
                </a:solidFill>
                <a:latin typeface="Arial" panose="020B0604020202020204" pitchFamily="34" charset="0"/>
                <a:cs typeface="Arial" panose="020B0604020202020204" pitchFamily="34" charset="0"/>
              </a:rPr>
              <a:t>A photographer/ journalist at a football match takes hundreds of pictures during a game. They will need to select the best picture and write a story before the deadline 2 hours after the game has finished.</a:t>
            </a:r>
            <a:r>
              <a:rPr lang="en-US" sz="1300" dirty="0">
                <a:solidFill>
                  <a:schemeClr val="tx1"/>
                </a:solidFill>
                <a:latin typeface="Arial" panose="020B0604020202020204" pitchFamily="34" charset="0"/>
                <a:cs typeface="Arial" panose="020B0604020202020204" pitchFamily="34" charset="0"/>
              </a:rPr>
              <a:t>​</a:t>
            </a:r>
          </a:p>
          <a:p>
            <a:pPr fontAlgn="base"/>
            <a:r>
              <a:rPr lang="en-GB" sz="1300" dirty="0">
                <a:solidFill>
                  <a:schemeClr val="tx1"/>
                </a:solidFill>
                <a:latin typeface="Arial" panose="020B0604020202020204" pitchFamily="34" charset="0"/>
                <a:cs typeface="Arial" panose="020B0604020202020204" pitchFamily="34" charset="0"/>
              </a:rPr>
              <a:t>Using the features below which device would be most suited for his job?</a:t>
            </a:r>
            <a:r>
              <a:rPr lang="en-US" sz="1300" dirty="0">
                <a:solidFill>
                  <a:schemeClr val="tx1"/>
                </a:solidFill>
                <a:latin typeface="Arial" panose="020B0604020202020204" pitchFamily="34" charset="0"/>
                <a:cs typeface="Arial" panose="020B0604020202020204" pitchFamily="34" charset="0"/>
              </a:rPr>
              <a:t>​			</a:t>
            </a:r>
            <a:r>
              <a:rPr lang="en-US" sz="1300" b="1" dirty="0">
                <a:solidFill>
                  <a:schemeClr val="tx1"/>
                </a:solidFill>
                <a:latin typeface="Arial" panose="020B0604020202020204" pitchFamily="34" charset="0"/>
                <a:cs typeface="Arial" panose="020B0604020202020204" pitchFamily="34" charset="0"/>
              </a:rPr>
              <a:t>[4]</a:t>
            </a:r>
          </a:p>
          <a:p>
            <a:pPr marL="285750" indent="-285750" fontAlgn="base">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Screen Size</a:t>
            </a:r>
            <a:r>
              <a:rPr lang="en-US" sz="1300" dirty="0">
                <a:solidFill>
                  <a:schemeClr val="tx1"/>
                </a:solidFill>
                <a:latin typeface="Arial" panose="020B0604020202020204" pitchFamily="34" charset="0"/>
                <a:cs typeface="Arial" panose="020B0604020202020204" pitchFamily="34" charset="0"/>
              </a:rPr>
              <a:t>​</a:t>
            </a:r>
          </a:p>
          <a:p>
            <a:pPr marL="285750" indent="-285750" fontAlgn="base">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Portability (how easy it is to move around)</a:t>
            </a:r>
            <a:r>
              <a:rPr lang="en-US" sz="1300" dirty="0">
                <a:solidFill>
                  <a:schemeClr val="tx1"/>
                </a:solidFill>
                <a:latin typeface="Arial" panose="020B0604020202020204" pitchFamily="34" charset="0"/>
                <a:cs typeface="Arial" panose="020B0604020202020204" pitchFamily="34" charset="0"/>
              </a:rPr>
              <a:t>​</a:t>
            </a:r>
          </a:p>
          <a:p>
            <a:pPr marL="285750" indent="-285750" fontAlgn="base">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Storage capacity</a:t>
            </a:r>
            <a:r>
              <a:rPr lang="en-US" sz="1300" dirty="0">
                <a:solidFill>
                  <a:schemeClr val="tx1"/>
                </a:solidFill>
                <a:latin typeface="Arial" panose="020B0604020202020204" pitchFamily="34" charset="0"/>
                <a:cs typeface="Arial" panose="020B0604020202020204" pitchFamily="34" charset="0"/>
              </a:rPr>
              <a:t>​</a:t>
            </a:r>
          </a:p>
          <a:p>
            <a:pPr marL="285750" indent="-285750" fontAlgn="base">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User interface</a:t>
            </a:r>
            <a:endParaRPr lang="en-US" sz="1300" dirty="0">
              <a:solidFill>
                <a:schemeClr val="tx1"/>
              </a:solidFill>
              <a:latin typeface="Arial" panose="020B0604020202020204" pitchFamily="34" charset="0"/>
              <a:cs typeface="Arial" panose="020B0604020202020204" pitchFamily="34" charset="0"/>
            </a:endParaRPr>
          </a:p>
          <a:p>
            <a:pPr algn="ctr"/>
            <a:endParaRPr lang="en-GB" sz="1300" dirty="0">
              <a:solidFill>
                <a:schemeClr val="tx1"/>
              </a:solidFill>
            </a:endParaRPr>
          </a:p>
        </p:txBody>
      </p:sp>
      <p:pic>
        <p:nvPicPr>
          <p:cNvPr id="1030" name="Picture 6">
            <a:extLst>
              <a:ext uri="{FF2B5EF4-FFF2-40B4-BE49-F238E27FC236}">
                <a16:creationId xmlns:a16="http://schemas.microsoft.com/office/drawing/2014/main" id="{59DAAFFF-6C37-4951-B7A8-160768BF87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3911" y="5425682"/>
            <a:ext cx="1271034" cy="1266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714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D9308517-E731-40E4-AA41-50A28DA1ECF3}"/>
              </a:ext>
            </a:extLst>
          </p:cNvPr>
          <p:cNvSpPr>
            <a:spLocks noChangeArrowheads="1"/>
          </p:cNvSpPr>
          <p:nvPr/>
        </p:nvSpPr>
        <p:spPr bwMode="auto">
          <a:xfrm>
            <a:off x="118155" y="-48398"/>
            <a:ext cx="1207384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Component 3 Learning Aim A Modern Technologies - A1 Modern Technologies</a:t>
            </a:r>
          </a:p>
          <a:p>
            <a:pPr lvl="0" algn="ctr" eaLnBrk="0" fontAlgn="base" hangingPunct="0">
              <a:spcBef>
                <a:spcPct val="0"/>
              </a:spcBef>
              <a:spcAft>
                <a:spcPct val="0"/>
              </a:spcAft>
            </a:pPr>
            <a:r>
              <a:rPr lang="en-GB" altLang="en-US" sz="1200" b="1" dirty="0">
                <a:latin typeface="Comic Sans MS" panose="030F0702030302020204" pitchFamily="66" charset="0"/>
                <a:cs typeface="Times New Roman" panose="02020603050405020304" pitchFamily="18" charset="0"/>
              </a:rPr>
              <a:t>Using Cloud and Traditional Systems Together</a:t>
            </a:r>
            <a:r>
              <a:rPr lang="en-GB" dirty="0"/>
              <a:t> </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5BA52AC8-5035-4592-B8B7-8147A3D9CA64}"/>
              </a:ext>
            </a:extLst>
          </p:cNvPr>
          <p:cNvSpPr/>
          <p:nvPr/>
        </p:nvSpPr>
        <p:spPr>
          <a:xfrm>
            <a:off x="1444487" y="1868557"/>
            <a:ext cx="4772700" cy="369332"/>
          </a:xfrm>
          <a:prstGeom prst="rect">
            <a:avLst/>
          </a:prstGeom>
        </p:spPr>
        <p:txBody>
          <a:bodyPr wrap="square">
            <a:spAutoFit/>
          </a:bodyPr>
          <a:lstStyle/>
          <a:p>
            <a:r>
              <a:rPr lang="en-GB" dirty="0">
                <a:solidFill>
                  <a:srgbClr val="000000"/>
                </a:solidFill>
                <a:latin typeface="Times New Roman" panose="02020603050405020304" pitchFamily="18" charset="0"/>
              </a:rPr>
              <a:t> </a:t>
            </a:r>
            <a:endParaRPr lang="en-GB" dirty="0"/>
          </a:p>
        </p:txBody>
      </p:sp>
      <p:sp>
        <p:nvSpPr>
          <p:cNvPr id="5" name="Rectangle 4">
            <a:extLst>
              <a:ext uri="{FF2B5EF4-FFF2-40B4-BE49-F238E27FC236}">
                <a16:creationId xmlns:a16="http://schemas.microsoft.com/office/drawing/2014/main" id="{9DEC19CF-9AD4-4123-8CB0-01832DFFA2F9}"/>
              </a:ext>
            </a:extLst>
          </p:cNvPr>
          <p:cNvSpPr/>
          <p:nvPr/>
        </p:nvSpPr>
        <p:spPr>
          <a:xfrm>
            <a:off x="6347790" y="619972"/>
            <a:ext cx="3074506" cy="1369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Notifications</a:t>
            </a:r>
          </a:p>
          <a:p>
            <a:pPr algn="ctr"/>
            <a:endParaRPr lang="en-GB" sz="1100" b="1" dirty="0">
              <a:solidFill>
                <a:schemeClr val="tx1"/>
              </a:solidFill>
              <a:latin typeface="Comic Sans MS" panose="030F0702030302020204" pitchFamily="66" charset="0"/>
            </a:endParaRPr>
          </a:p>
          <a:p>
            <a:pPr algn="ctr"/>
            <a:r>
              <a:rPr lang="en-GB" sz="1100" dirty="0">
                <a:solidFill>
                  <a:schemeClr val="tx1"/>
                </a:solidFill>
                <a:latin typeface="Comic Sans MS" panose="030F0702030302020204" pitchFamily="66" charset="0"/>
              </a:rPr>
              <a:t>Cloud systems will send you notifications based on your activity, or what team members with shared access to the same folders you are working on.</a:t>
            </a:r>
            <a:endParaRPr lang="en-US" sz="1100" dirty="0">
              <a:solidFill>
                <a:schemeClr val="tx1"/>
              </a:solidFill>
              <a:latin typeface="Comic Sans MS" panose="030F0702030302020204" pitchFamily="66" charset="0"/>
            </a:endParaRPr>
          </a:p>
        </p:txBody>
      </p:sp>
      <p:sp>
        <p:nvSpPr>
          <p:cNvPr id="6" name="Rectangle 5">
            <a:extLst>
              <a:ext uri="{FF2B5EF4-FFF2-40B4-BE49-F238E27FC236}">
                <a16:creationId xmlns:a16="http://schemas.microsoft.com/office/drawing/2014/main" id="{DEFE788E-8098-4CF8-B0A8-FD4E6C53585A}"/>
              </a:ext>
            </a:extLst>
          </p:cNvPr>
          <p:cNvSpPr/>
          <p:nvPr/>
        </p:nvSpPr>
        <p:spPr>
          <a:xfrm>
            <a:off x="543339" y="2112138"/>
            <a:ext cx="6016486" cy="206575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Synchronising content over devices</a:t>
            </a:r>
          </a:p>
          <a:p>
            <a:pPr algn="ctr"/>
            <a:endParaRPr lang="en-GB" sz="1100" dirty="0">
              <a:solidFill>
                <a:schemeClr val="tx1"/>
              </a:solidFill>
              <a:latin typeface="Comic Sans MS" panose="030F0702030302020204" pitchFamily="66" charset="0"/>
            </a:endParaRPr>
          </a:p>
          <a:p>
            <a:pPr fontAlgn="base"/>
            <a:r>
              <a:rPr lang="en-GB" sz="1100" dirty="0">
                <a:solidFill>
                  <a:schemeClr val="tx1"/>
                </a:solidFill>
                <a:latin typeface="Comic Sans MS" panose="030F0702030302020204" pitchFamily="66" charset="0"/>
              </a:rPr>
              <a:t>Sometimes applications and files are located on an organisation’s own system or user’s PC,  but they could be in the cloud. </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Most organisations and many individuals use a combination of both.</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When using a combination of both, synchronisation is particularly important to make sure that all versions of the files are exactly the same. </a:t>
            </a:r>
            <a:r>
              <a:rPr lang="en-US" sz="1100" dirty="0">
                <a:solidFill>
                  <a:schemeClr val="tx1"/>
                </a:solidFill>
                <a:latin typeface="Comic Sans MS" panose="030F0702030302020204" pitchFamily="66" charset="0"/>
              </a:rPr>
              <a:t>​</a:t>
            </a:r>
            <a:endParaRPr lang="en-GB" dirty="0"/>
          </a:p>
          <a:p>
            <a:pPr fontAlgn="base"/>
            <a:r>
              <a:rPr lang="en-GB" sz="1100" dirty="0">
                <a:solidFill>
                  <a:schemeClr val="tx1"/>
                </a:solidFill>
                <a:latin typeface="Comic Sans MS" panose="030F0702030302020204" pitchFamily="66" charset="0"/>
              </a:rPr>
              <a:t>e.g.  A sales person has files stored on their work PC, which are then synchronised to their laptop and are available via a smartphone</a:t>
            </a:r>
            <a:r>
              <a:rPr lang="en-GB" dirty="0"/>
              <a:t>. </a:t>
            </a:r>
            <a:endParaRPr lang="en-US" sz="1100" dirty="0">
              <a:solidFill>
                <a:schemeClr val="tx1"/>
              </a:solidFill>
              <a:latin typeface="Comic Sans MS" panose="030F0702030302020204" pitchFamily="66" charset="0"/>
            </a:endParaRPr>
          </a:p>
        </p:txBody>
      </p:sp>
      <p:graphicFrame>
        <p:nvGraphicFramePr>
          <p:cNvPr id="8" name="Table 7">
            <a:extLst>
              <a:ext uri="{FF2B5EF4-FFF2-40B4-BE49-F238E27FC236}">
                <a16:creationId xmlns:a16="http://schemas.microsoft.com/office/drawing/2014/main" id="{FA9C65CA-B08D-4F5F-8465-B9BE4A962639}"/>
              </a:ext>
            </a:extLst>
          </p:cNvPr>
          <p:cNvGraphicFramePr>
            <a:graphicFrameLocks noGrp="1"/>
          </p:cNvGraphicFramePr>
          <p:nvPr>
            <p:extLst>
              <p:ext uri="{D42A27DB-BD31-4B8C-83A1-F6EECF244321}">
                <p14:modId xmlns:p14="http://schemas.microsoft.com/office/powerpoint/2010/main" val="2417846256"/>
              </p:ext>
            </p:extLst>
          </p:nvPr>
        </p:nvGraphicFramePr>
        <p:xfrm>
          <a:off x="543339" y="958804"/>
          <a:ext cx="5673848" cy="1018834"/>
        </p:xfrm>
        <a:graphic>
          <a:graphicData uri="http://schemas.openxmlformats.org/drawingml/2006/table">
            <a:tbl>
              <a:tblPr firstRow="1" bandRow="1">
                <a:tableStyleId>{5940675A-B579-460E-94D1-54222C63F5DA}</a:tableStyleId>
              </a:tblPr>
              <a:tblGrid>
                <a:gridCol w="1338469">
                  <a:extLst>
                    <a:ext uri="{9D8B030D-6E8A-4147-A177-3AD203B41FA5}">
                      <a16:colId xmlns:a16="http://schemas.microsoft.com/office/drawing/2014/main" val="677427015"/>
                    </a:ext>
                  </a:extLst>
                </a:gridCol>
                <a:gridCol w="4335379">
                  <a:extLst>
                    <a:ext uri="{9D8B030D-6E8A-4147-A177-3AD203B41FA5}">
                      <a16:colId xmlns:a16="http://schemas.microsoft.com/office/drawing/2014/main" val="1399205923"/>
                    </a:ext>
                  </a:extLst>
                </a:gridCol>
              </a:tblGrid>
              <a:tr h="309289">
                <a:tc gridSpan="2">
                  <a:txBody>
                    <a:bodyPr/>
                    <a:lstStyle/>
                    <a:p>
                      <a:pPr algn="ctr"/>
                      <a:r>
                        <a:rPr lang="en-GB" sz="1100" b="1" dirty="0">
                          <a:latin typeface="Comic Sans MS" panose="030F0702030302020204" pitchFamily="66" charset="0"/>
                        </a:rPr>
                        <a:t>Key Vocabulary</a:t>
                      </a:r>
                      <a:endParaRPr lang="en-GB" sz="1100" b="1" dirty="0">
                        <a:solidFill>
                          <a:schemeClr val="tx1"/>
                        </a:solidFill>
                        <a:latin typeface="Comic Sans MS" panose="030F0702030302020204" pitchFamily="66" charset="0"/>
                      </a:endParaRPr>
                    </a:p>
                  </a:txBody>
                  <a:tcPr>
                    <a:solidFill>
                      <a:schemeClr val="bg1">
                        <a:lumMod val="75000"/>
                      </a:schemeClr>
                    </a:solidFill>
                  </a:tcPr>
                </a:tc>
                <a:tc hMerge="1">
                  <a:txBody>
                    <a:bodyPr/>
                    <a:lstStyle/>
                    <a:p>
                      <a:endParaRPr lang="en-GB" dirty="0"/>
                    </a:p>
                  </a:txBody>
                  <a:tcPr/>
                </a:tc>
                <a:extLst>
                  <a:ext uri="{0D108BD9-81ED-4DB2-BD59-A6C34878D82A}">
                    <a16:rowId xmlns:a16="http://schemas.microsoft.com/office/drawing/2014/main" val="3443554380"/>
                  </a:ext>
                </a:extLst>
              </a:tr>
              <a:tr h="709545">
                <a:tc>
                  <a:txBody>
                    <a:bodyPr/>
                    <a:lstStyle/>
                    <a:p>
                      <a:r>
                        <a:rPr lang="en-GB" sz="1100" b="1" dirty="0">
                          <a:latin typeface="Comic Sans MS" panose="030F0702030302020204" pitchFamily="66" charset="0"/>
                        </a:rPr>
                        <a:t>Synchronisation</a:t>
                      </a:r>
                    </a:p>
                  </a:txBody>
                  <a:tcPr/>
                </a:tc>
                <a:tc>
                  <a:txBody>
                    <a:bodyPr/>
                    <a:lstStyle/>
                    <a:p>
                      <a:r>
                        <a:rPr lang="en-GB" sz="1100" kern="1200" dirty="0">
                          <a:effectLst/>
                          <a:latin typeface="Comic Sans MS" panose="030F0702030302020204" pitchFamily="66" charset="0"/>
                        </a:rPr>
                        <a:t>Process of making two or more data storage devices or programs (in the same or different computers) having exactly the same information at a given time.</a:t>
                      </a:r>
                      <a:endParaRPr lang="en-GB" sz="1100" dirty="0">
                        <a:latin typeface="Comic Sans MS" panose="030F0702030302020204" pitchFamily="66" charset="0"/>
                      </a:endParaRPr>
                    </a:p>
                  </a:txBody>
                  <a:tcPr/>
                </a:tc>
                <a:extLst>
                  <a:ext uri="{0D108BD9-81ED-4DB2-BD59-A6C34878D82A}">
                    <a16:rowId xmlns:a16="http://schemas.microsoft.com/office/drawing/2014/main" val="2607550865"/>
                  </a:ext>
                </a:extLst>
              </a:tr>
            </a:tbl>
          </a:graphicData>
        </a:graphic>
      </p:graphicFrame>
      <p:sp>
        <p:nvSpPr>
          <p:cNvPr id="9" name="Rectangle 8">
            <a:extLst>
              <a:ext uri="{FF2B5EF4-FFF2-40B4-BE49-F238E27FC236}">
                <a16:creationId xmlns:a16="http://schemas.microsoft.com/office/drawing/2014/main" id="{0D898D2D-7428-4E54-BA3C-B39984C19E4D}"/>
              </a:ext>
            </a:extLst>
          </p:cNvPr>
          <p:cNvSpPr/>
          <p:nvPr/>
        </p:nvSpPr>
        <p:spPr>
          <a:xfrm>
            <a:off x="6669302" y="2112138"/>
            <a:ext cx="5280990" cy="111231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Syncing Apple devices using iTunes:</a:t>
            </a:r>
          </a:p>
          <a:p>
            <a:pPr algn="ctr"/>
            <a:endParaRPr lang="en-GB" sz="1100" dirty="0">
              <a:solidFill>
                <a:schemeClr val="tx1"/>
              </a:solidFill>
              <a:latin typeface="Comic Sans MS" panose="030F0702030302020204" pitchFamily="66" charset="0"/>
            </a:endParaRPr>
          </a:p>
          <a:p>
            <a:pPr fontAlgn="base"/>
            <a:r>
              <a:rPr lang="en-GB" sz="1100" dirty="0">
                <a:solidFill>
                  <a:schemeClr val="tx1"/>
                </a:solidFill>
                <a:latin typeface="Comic Sans MS" panose="030F0702030302020204" pitchFamily="66" charset="0"/>
              </a:rPr>
              <a:t>A user can choose to automatically back up their device to the cloud, and to only sync ticked songs and videos (rather than all content) over Wi-Fi. </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If the user has several devices that access the same cloud content, all the devices would be updated.</a:t>
            </a:r>
            <a:endParaRPr lang="en-GB" dirty="0">
              <a:solidFill>
                <a:schemeClr val="tx1"/>
              </a:solidFill>
            </a:endParaRPr>
          </a:p>
        </p:txBody>
      </p:sp>
      <p:sp>
        <p:nvSpPr>
          <p:cNvPr id="10" name="Rectangle 9">
            <a:extLst>
              <a:ext uri="{FF2B5EF4-FFF2-40B4-BE49-F238E27FC236}">
                <a16:creationId xmlns:a16="http://schemas.microsoft.com/office/drawing/2014/main" id="{E7D8AF60-F60D-4652-9011-B93800FCE1B7}"/>
              </a:ext>
            </a:extLst>
          </p:cNvPr>
          <p:cNvSpPr/>
          <p:nvPr/>
        </p:nvSpPr>
        <p:spPr>
          <a:xfrm>
            <a:off x="543339" y="4244081"/>
            <a:ext cx="4200939" cy="235157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ysClr val="windowText" lastClr="000000"/>
                </a:solidFill>
                <a:latin typeface="Comic Sans MS" panose="030F0702030302020204" pitchFamily="66" charset="0"/>
              </a:rPr>
              <a:t>Connecting to the internet:</a:t>
            </a:r>
          </a:p>
          <a:p>
            <a:pPr algn="ctr"/>
            <a:endParaRPr lang="en-GB" sz="1100" dirty="0">
              <a:solidFill>
                <a:sysClr val="windowText" lastClr="000000"/>
              </a:solidFill>
              <a:latin typeface="Comic Sans MS" panose="030F0702030302020204" pitchFamily="66" charset="0"/>
            </a:endParaRPr>
          </a:p>
          <a:p>
            <a:pPr fontAlgn="base"/>
            <a:r>
              <a:rPr lang="en-GB" sz="1100" dirty="0">
                <a:solidFill>
                  <a:sysClr val="windowText" lastClr="000000"/>
                </a:solidFill>
                <a:latin typeface="Comic Sans MS" panose="030F0702030302020204" pitchFamily="66" charset="0"/>
              </a:rPr>
              <a:t>Most laptops connect to the internet using Wi-Fi.</a:t>
            </a:r>
            <a:r>
              <a:rPr lang="en-US" sz="1100" dirty="0">
                <a:solidFill>
                  <a:sysClr val="windowText" lastClr="000000"/>
                </a:solidFill>
                <a:latin typeface="Comic Sans MS" panose="030F0702030302020204" pitchFamily="66" charset="0"/>
              </a:rPr>
              <a:t>​</a:t>
            </a:r>
          </a:p>
          <a:p>
            <a:pPr fontAlgn="base"/>
            <a:r>
              <a:rPr lang="en-GB" sz="1100" dirty="0">
                <a:solidFill>
                  <a:sysClr val="windowText" lastClr="000000"/>
                </a:solidFill>
                <a:latin typeface="Comic Sans MS" panose="030F0702030302020204" pitchFamily="66" charset="0"/>
              </a:rPr>
              <a:t>If no Wi-Fi connection is available, it may be possible to </a:t>
            </a:r>
            <a:r>
              <a:rPr lang="en-GB" sz="1100" b="1" dirty="0">
                <a:solidFill>
                  <a:sysClr val="windowText" lastClr="000000"/>
                </a:solidFill>
                <a:latin typeface="Comic Sans MS" panose="030F0702030302020204" pitchFamily="66" charset="0"/>
              </a:rPr>
              <a:t>tether</a:t>
            </a:r>
            <a:r>
              <a:rPr lang="en-GB" sz="1100" dirty="0">
                <a:solidFill>
                  <a:sysClr val="windowText" lastClr="000000"/>
                </a:solidFill>
                <a:latin typeface="Comic Sans MS" panose="030F0702030302020204" pitchFamily="66" charset="0"/>
              </a:rPr>
              <a:t> laptops to smartphones.</a:t>
            </a:r>
            <a:r>
              <a:rPr lang="en-US" sz="1100" dirty="0">
                <a:solidFill>
                  <a:sysClr val="windowText" lastClr="000000"/>
                </a:solidFill>
                <a:latin typeface="Comic Sans MS" panose="030F0702030302020204" pitchFamily="66" charset="0"/>
              </a:rPr>
              <a:t>​</a:t>
            </a:r>
          </a:p>
          <a:p>
            <a:pPr fontAlgn="base"/>
            <a:r>
              <a:rPr lang="en-GB" sz="1100" dirty="0">
                <a:solidFill>
                  <a:sysClr val="windowText" lastClr="000000"/>
                </a:solidFill>
                <a:latin typeface="Comic Sans MS" panose="030F0702030302020204" pitchFamily="66" charset="0"/>
              </a:rPr>
              <a:t>​</a:t>
            </a:r>
          </a:p>
          <a:p>
            <a:pPr fontAlgn="base"/>
            <a:r>
              <a:rPr lang="en-GB" sz="1100" dirty="0">
                <a:solidFill>
                  <a:sysClr val="windowText" lastClr="000000"/>
                </a:solidFill>
                <a:latin typeface="Comic Sans MS" panose="030F0702030302020204" pitchFamily="66" charset="0"/>
              </a:rPr>
              <a:t>In this way the phone is being used as a</a:t>
            </a:r>
            <a:r>
              <a:rPr lang="en-GB" sz="1100" b="1" dirty="0">
                <a:solidFill>
                  <a:sysClr val="windowText" lastClr="000000"/>
                </a:solidFill>
                <a:latin typeface="Comic Sans MS" panose="030F0702030302020204" pitchFamily="66" charset="0"/>
              </a:rPr>
              <a:t> personal hotspot</a:t>
            </a:r>
            <a:r>
              <a:rPr lang="en-GB" sz="1100" dirty="0">
                <a:solidFill>
                  <a:sysClr val="windowText" lastClr="000000"/>
                </a:solidFill>
                <a:latin typeface="Comic Sans MS" panose="030F0702030302020204" pitchFamily="66" charset="0"/>
              </a:rPr>
              <a:t>, which allows the laptop to connect to the internet via the phone.</a:t>
            </a:r>
            <a:r>
              <a:rPr lang="en-US" sz="1100" dirty="0">
                <a:solidFill>
                  <a:sysClr val="windowText" lastClr="000000"/>
                </a:solidFill>
                <a:latin typeface="Comic Sans MS" panose="030F0702030302020204" pitchFamily="66" charset="0"/>
              </a:rPr>
              <a:t>​</a:t>
            </a:r>
          </a:p>
          <a:p>
            <a:pPr fontAlgn="base"/>
            <a:r>
              <a:rPr lang="en-GB" sz="1100" dirty="0">
                <a:solidFill>
                  <a:sysClr val="windowText" lastClr="000000"/>
                </a:solidFill>
                <a:latin typeface="Comic Sans MS" panose="030F0702030302020204" pitchFamily="66" charset="0"/>
              </a:rPr>
              <a:t>​</a:t>
            </a:r>
          </a:p>
          <a:p>
            <a:pPr fontAlgn="base"/>
            <a:r>
              <a:rPr lang="en-GB" sz="1100" dirty="0">
                <a:solidFill>
                  <a:sysClr val="windowText" lastClr="000000"/>
                </a:solidFill>
                <a:latin typeface="Comic Sans MS" panose="030F0702030302020204" pitchFamily="66" charset="0"/>
              </a:rPr>
              <a:t>If no internet connection is possible, the user will work offline and  upload or synchronise the content with the relevant systems when an internet connection is available.</a:t>
            </a:r>
            <a:endParaRPr lang="en-US" sz="1100" dirty="0">
              <a:solidFill>
                <a:sysClr val="windowText" lastClr="000000"/>
              </a:solidFill>
              <a:latin typeface="Comic Sans MS" panose="030F0702030302020204" pitchFamily="66" charset="0"/>
            </a:endParaRPr>
          </a:p>
        </p:txBody>
      </p:sp>
      <p:pic>
        <p:nvPicPr>
          <p:cNvPr id="2050" name="Picture 2">
            <a:extLst>
              <a:ext uri="{FF2B5EF4-FFF2-40B4-BE49-F238E27FC236}">
                <a16:creationId xmlns:a16="http://schemas.microsoft.com/office/drawing/2014/main" id="{E806F349-D0A9-414B-9C67-C7B80F12ED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05" t="3681" r="15774" b="8436"/>
          <a:stretch/>
        </p:blipFill>
        <p:spPr bwMode="auto">
          <a:xfrm>
            <a:off x="4929809" y="4787888"/>
            <a:ext cx="2650435" cy="199308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30532AA0-1329-48C5-B7D1-FFC31D6A9B7D}"/>
              </a:ext>
            </a:extLst>
          </p:cNvPr>
          <p:cNvSpPr/>
          <p:nvPr/>
        </p:nvSpPr>
        <p:spPr>
          <a:xfrm>
            <a:off x="7765774" y="4787887"/>
            <a:ext cx="4184518" cy="19930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omic Sans MS" panose="030F0702030302020204" pitchFamily="66" charset="0"/>
              </a:rPr>
              <a:t>Example exam questions:</a:t>
            </a:r>
          </a:p>
          <a:p>
            <a:pPr algn="ctr"/>
            <a:endParaRPr lang="en-GB" sz="1200" b="1" dirty="0">
              <a:solidFill>
                <a:schemeClr val="tx1"/>
              </a:solidFill>
              <a:latin typeface="Comic Sans MS" panose="030F0702030302020204" pitchFamily="66" charset="0"/>
            </a:endParaRPr>
          </a:p>
          <a:p>
            <a:pPr marL="342900" indent="-342900">
              <a:buAutoNum type="arabicPeriod"/>
            </a:pPr>
            <a:r>
              <a:rPr lang="en-GB" sz="1200" dirty="0">
                <a:solidFill>
                  <a:schemeClr val="tx1"/>
                </a:solidFill>
                <a:latin typeface="Arial" panose="020B0604020202020204" pitchFamily="34" charset="0"/>
                <a:cs typeface="Arial" panose="020B0604020202020204" pitchFamily="34" charset="0"/>
              </a:rPr>
              <a:t>Explain why you should sync content between devices and systems.</a:t>
            </a:r>
          </a:p>
          <a:p>
            <a:pPr marL="342900" indent="-342900">
              <a:buAutoNum type="arabicPeriod"/>
            </a:pPr>
            <a:endParaRPr lang="en-GB" sz="1200" dirty="0">
              <a:solidFill>
                <a:schemeClr val="tx1"/>
              </a:solidFill>
              <a:latin typeface="Arial" panose="020B0604020202020204" pitchFamily="34" charset="0"/>
              <a:cs typeface="Arial" panose="020B0604020202020204" pitchFamily="34" charset="0"/>
            </a:endParaRPr>
          </a:p>
          <a:p>
            <a:pPr marL="342900" indent="-342900">
              <a:buAutoNum type="arabicPeriod"/>
            </a:pPr>
            <a:r>
              <a:rPr lang="en-GB" sz="1200" dirty="0">
                <a:solidFill>
                  <a:schemeClr val="tx1"/>
                </a:solidFill>
                <a:latin typeface="Arial" panose="020B0604020202020204" pitchFamily="34" charset="0"/>
                <a:cs typeface="Arial" panose="020B0604020202020204" pitchFamily="34" charset="0"/>
              </a:rPr>
              <a:t>Explain how a personal hotspot helps with synchronisation. </a:t>
            </a:r>
          </a:p>
        </p:txBody>
      </p:sp>
      <p:sp>
        <p:nvSpPr>
          <p:cNvPr id="12" name="Rectangle 11">
            <a:extLst>
              <a:ext uri="{FF2B5EF4-FFF2-40B4-BE49-F238E27FC236}">
                <a16:creationId xmlns:a16="http://schemas.microsoft.com/office/drawing/2014/main" id="{1D306EFD-847F-42B9-8182-8DC30CDA20B6}"/>
              </a:ext>
            </a:extLst>
          </p:cNvPr>
          <p:cNvSpPr/>
          <p:nvPr/>
        </p:nvSpPr>
        <p:spPr>
          <a:xfrm>
            <a:off x="6669302" y="3290643"/>
            <a:ext cx="5280990" cy="137412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Online/Offline Working</a:t>
            </a:r>
          </a:p>
          <a:p>
            <a:pPr algn="ctr"/>
            <a:endParaRPr lang="en-GB" sz="1100" b="1" dirty="0">
              <a:solidFill>
                <a:schemeClr val="tx1"/>
              </a:solidFill>
              <a:latin typeface="Comic Sans MS" panose="030F0702030302020204" pitchFamily="66" charset="0"/>
            </a:endParaRPr>
          </a:p>
          <a:p>
            <a:pPr algn="ctr"/>
            <a:r>
              <a:rPr lang="en-GB" sz="1100" dirty="0">
                <a:solidFill>
                  <a:schemeClr val="tx1"/>
                </a:solidFill>
                <a:latin typeface="Comic Sans MS" panose="030F0702030302020204" pitchFamily="66" charset="0"/>
              </a:rPr>
              <a:t>Many workers are not necessarily in the office every day, they may work in another geographically remote office, at home, or while travelling.</a:t>
            </a:r>
          </a:p>
          <a:p>
            <a:pPr algn="ctr"/>
            <a:r>
              <a:rPr lang="en-GB" sz="1100" dirty="0">
                <a:solidFill>
                  <a:schemeClr val="tx1"/>
                </a:solidFill>
                <a:latin typeface="Comic Sans MS" panose="030F0702030302020204" pitchFamily="66" charset="0"/>
              </a:rPr>
              <a:t>When working offline, files can be saved in a shared area.</a:t>
            </a:r>
          </a:p>
          <a:p>
            <a:pPr algn="ctr"/>
            <a:r>
              <a:rPr lang="en-GB" sz="1100" dirty="0">
                <a:solidFill>
                  <a:schemeClr val="tx1"/>
                </a:solidFill>
                <a:latin typeface="Comic Sans MS" panose="030F0702030302020204" pitchFamily="66" charset="0"/>
              </a:rPr>
              <a:t>They will not be saved immediately in the cloud, but copies of the files are also saved offline on the user’s device. When internet access become available, the files will be automatically synced.</a:t>
            </a:r>
          </a:p>
        </p:txBody>
      </p:sp>
      <p:pic>
        <p:nvPicPr>
          <p:cNvPr id="2052" name="Picture 4">
            <a:extLst>
              <a:ext uri="{FF2B5EF4-FFF2-40B4-BE49-F238E27FC236}">
                <a16:creationId xmlns:a16="http://schemas.microsoft.com/office/drawing/2014/main" id="{4039BA6E-E0CB-47ED-AE4F-49E8B5CF0A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97" t="22415" r="39174" b="47018"/>
          <a:stretch/>
        </p:blipFill>
        <p:spPr bwMode="auto">
          <a:xfrm>
            <a:off x="9552898" y="628723"/>
            <a:ext cx="2397393" cy="1360291"/>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427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3E7D0CE-A83E-4D12-89C4-0D756876D5FD}"/>
              </a:ext>
            </a:extLst>
          </p:cNvPr>
          <p:cNvSpPr>
            <a:spLocks noChangeArrowheads="1"/>
          </p:cNvSpPr>
          <p:nvPr/>
        </p:nvSpPr>
        <p:spPr bwMode="auto">
          <a:xfrm>
            <a:off x="118155" y="-2232"/>
            <a:ext cx="120738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Component 3 Learning Aim A Modern Technologies - A1 Modern Technologies</a:t>
            </a:r>
          </a:p>
          <a:p>
            <a:pPr lvl="0" algn="ctr" eaLnBrk="0" fontAlgn="base" hangingPunct="0">
              <a:spcBef>
                <a:spcPct val="0"/>
              </a:spcBef>
              <a:spcAft>
                <a:spcPct val="0"/>
              </a:spcAft>
            </a:pPr>
            <a:r>
              <a:rPr lang="en-GB" altLang="en-US" sz="1200" b="1" dirty="0">
                <a:latin typeface="Comic Sans MS" panose="030F0702030302020204" pitchFamily="66" charset="0"/>
                <a:cs typeface="Times New Roman" panose="02020603050405020304" pitchFamily="18" charset="0"/>
              </a:rPr>
              <a:t>Choosing Cloud Technologies</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63FBAD19-4BCC-430B-A0D2-CD8828F1BF34}"/>
              </a:ext>
            </a:extLst>
          </p:cNvPr>
          <p:cNvSpPr/>
          <p:nvPr/>
        </p:nvSpPr>
        <p:spPr>
          <a:xfrm>
            <a:off x="225287" y="545470"/>
            <a:ext cx="4492487" cy="1288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Comic Sans MS" panose="030F0702030302020204" pitchFamily="66" charset="0"/>
              </a:rPr>
              <a:t>There are different factors that organisations will have to consider when choosing cloud technologies that will work for them and their situation. Some of these include:</a:t>
            </a:r>
          </a:p>
          <a:p>
            <a:pPr marL="285750" indent="-285750" algn="ctr">
              <a:buFont typeface="Arial" panose="020B0604020202020204" pitchFamily="34" charset="0"/>
              <a:buChar char="•"/>
            </a:pPr>
            <a:r>
              <a:rPr lang="en-GB" sz="1100" dirty="0">
                <a:solidFill>
                  <a:schemeClr val="tx1"/>
                </a:solidFill>
                <a:latin typeface="Comic Sans MS" panose="030F0702030302020204" pitchFamily="66" charset="0"/>
              </a:rPr>
              <a:t>The Disaster recovery policies</a:t>
            </a:r>
          </a:p>
          <a:p>
            <a:pPr marL="285750" indent="-285750" algn="ctr">
              <a:buFont typeface="Arial" panose="020B0604020202020204" pitchFamily="34" charset="0"/>
              <a:buChar char="•"/>
            </a:pPr>
            <a:r>
              <a:rPr lang="en-GB" sz="1100" dirty="0">
                <a:solidFill>
                  <a:schemeClr val="tx1"/>
                </a:solidFill>
                <a:latin typeface="Comic Sans MS" panose="030F0702030302020204" pitchFamily="66" charset="0"/>
              </a:rPr>
              <a:t>Data Security</a:t>
            </a:r>
          </a:p>
          <a:p>
            <a:pPr marL="285750" indent="-285750" algn="ctr">
              <a:buFont typeface="Arial" panose="020B0604020202020204" pitchFamily="34" charset="0"/>
              <a:buChar char="•"/>
            </a:pPr>
            <a:r>
              <a:rPr lang="en-GB" sz="1100" dirty="0">
                <a:solidFill>
                  <a:schemeClr val="tx1"/>
                </a:solidFill>
                <a:latin typeface="Comic Sans MS" panose="030F0702030302020204" pitchFamily="66" charset="0"/>
              </a:rPr>
              <a:t>Compatibility issues</a:t>
            </a:r>
          </a:p>
        </p:txBody>
      </p:sp>
      <p:sp>
        <p:nvSpPr>
          <p:cNvPr id="4" name="Rectangle 3">
            <a:extLst>
              <a:ext uri="{FF2B5EF4-FFF2-40B4-BE49-F238E27FC236}">
                <a16:creationId xmlns:a16="http://schemas.microsoft.com/office/drawing/2014/main" id="{69328DA5-7969-4841-86DB-9CCBDD3FB65E}"/>
              </a:ext>
            </a:extLst>
          </p:cNvPr>
          <p:cNvSpPr/>
          <p:nvPr/>
        </p:nvSpPr>
        <p:spPr>
          <a:xfrm>
            <a:off x="225287" y="1922855"/>
            <a:ext cx="4492487" cy="199356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 Disaster Recovery Policies</a:t>
            </a:r>
          </a:p>
          <a:p>
            <a:pPr algn="ctr"/>
            <a:endParaRPr lang="en-GB" sz="1100" dirty="0">
              <a:solidFill>
                <a:schemeClr val="tx1"/>
              </a:solidFill>
              <a:latin typeface="Comic Sans MS" panose="030F0702030302020204" pitchFamily="66" charset="0"/>
            </a:endParaRPr>
          </a:p>
          <a:p>
            <a:pPr fontAlgn="base"/>
            <a:r>
              <a:rPr lang="en-US" sz="1100" dirty="0">
                <a:solidFill>
                  <a:schemeClr val="tx1"/>
                </a:solidFill>
                <a:latin typeface="Comic Sans MS" panose="030F0702030302020204" pitchFamily="66" charset="0"/>
              </a:rPr>
              <a:t>Most cloud technology services offer backup services as part of their set-up costs.​</a:t>
            </a:r>
          </a:p>
          <a:p>
            <a:pPr fontAlgn="base"/>
            <a:r>
              <a:rPr lang="en-US" sz="1100" dirty="0">
                <a:solidFill>
                  <a:schemeClr val="tx1"/>
                </a:solidFill>
                <a:latin typeface="Comic Sans MS" panose="030F0702030302020204" pitchFamily="66" charset="0"/>
              </a:rPr>
              <a:t>​</a:t>
            </a:r>
          </a:p>
          <a:p>
            <a:pPr fontAlgn="base"/>
            <a:r>
              <a:rPr lang="en-US" sz="1100" dirty="0">
                <a:solidFill>
                  <a:schemeClr val="tx1"/>
                </a:solidFill>
                <a:latin typeface="Comic Sans MS" panose="030F0702030302020204" pitchFamily="66" charset="0"/>
              </a:rPr>
              <a:t>Automatic backing up is usually carried out at quiet periods.</a:t>
            </a:r>
          </a:p>
          <a:p>
            <a:pPr fontAlgn="base"/>
            <a:r>
              <a:rPr lang="en-US" sz="1100" dirty="0">
                <a:solidFill>
                  <a:schemeClr val="tx1"/>
                </a:solidFill>
                <a:latin typeface="Comic Sans MS" panose="030F0702030302020204" pitchFamily="66" charset="0"/>
              </a:rPr>
              <a:t>​</a:t>
            </a:r>
          </a:p>
          <a:p>
            <a:pPr fontAlgn="base"/>
            <a:r>
              <a:rPr lang="en-US" sz="1100" dirty="0">
                <a:solidFill>
                  <a:schemeClr val="tx1"/>
                </a:solidFill>
                <a:latin typeface="Comic Sans MS" panose="030F0702030302020204" pitchFamily="66" charset="0"/>
              </a:rPr>
              <a:t>A disaster recovery policy is typically designed to set out the </a:t>
            </a:r>
            <a:r>
              <a:rPr lang="en-US" sz="1100" b="1" dirty="0">
                <a:solidFill>
                  <a:schemeClr val="tx1"/>
                </a:solidFill>
                <a:latin typeface="Comic Sans MS" panose="030F0702030302020204" pitchFamily="66" charset="0"/>
              </a:rPr>
              <a:t>actions </a:t>
            </a:r>
            <a:r>
              <a:rPr lang="en-US" sz="1100" dirty="0">
                <a:solidFill>
                  <a:schemeClr val="tx1"/>
                </a:solidFill>
                <a:latin typeface="Comic Sans MS" panose="030F0702030302020204" pitchFamily="66" charset="0"/>
              </a:rPr>
              <a:t>that will need to take place after a disaster, </a:t>
            </a:r>
            <a:r>
              <a:rPr lang="en-US" sz="1100" b="1" dirty="0">
                <a:solidFill>
                  <a:schemeClr val="tx1"/>
                </a:solidFill>
                <a:latin typeface="Comic Sans MS" panose="030F0702030302020204" pitchFamily="66" charset="0"/>
              </a:rPr>
              <a:t>for example </a:t>
            </a:r>
            <a:r>
              <a:rPr lang="en-US" sz="1100" dirty="0">
                <a:solidFill>
                  <a:schemeClr val="tx1"/>
                </a:solidFill>
                <a:latin typeface="Comic Sans MS" panose="030F0702030302020204" pitchFamily="66" charset="0"/>
              </a:rPr>
              <a:t>an </a:t>
            </a:r>
            <a:r>
              <a:rPr lang="en-US" sz="1100" b="1" dirty="0">
                <a:solidFill>
                  <a:schemeClr val="tx1"/>
                </a:solidFill>
                <a:latin typeface="Comic Sans MS" panose="030F0702030302020204" pitchFamily="66" charset="0"/>
              </a:rPr>
              <a:t>attack or natural disaster</a:t>
            </a:r>
            <a:r>
              <a:rPr lang="en-US" sz="1100" dirty="0">
                <a:solidFill>
                  <a:schemeClr val="tx1"/>
                </a:solidFill>
                <a:latin typeface="Comic Sans MS" panose="030F0702030302020204" pitchFamily="66" charset="0"/>
              </a:rPr>
              <a:t>, such as a  fire or flood, </a:t>
            </a:r>
            <a:r>
              <a:rPr lang="en-US" sz="1100" b="1" dirty="0">
                <a:solidFill>
                  <a:schemeClr val="tx1"/>
                </a:solidFill>
                <a:latin typeface="Comic Sans MS" panose="030F0702030302020204" pitchFamily="66" charset="0"/>
              </a:rPr>
              <a:t>to restore </a:t>
            </a:r>
            <a:r>
              <a:rPr lang="en-US" sz="1100" dirty="0">
                <a:solidFill>
                  <a:schemeClr val="tx1"/>
                </a:solidFill>
                <a:latin typeface="Comic Sans MS" panose="030F0702030302020204" pitchFamily="66" charset="0"/>
              </a:rPr>
              <a:t>an </a:t>
            </a:r>
            <a:r>
              <a:rPr lang="en-US" sz="1100" dirty="0" err="1">
                <a:solidFill>
                  <a:schemeClr val="tx1"/>
                </a:solidFill>
                <a:latin typeface="Comic Sans MS" panose="030F0702030302020204" pitchFamily="66" charset="0"/>
              </a:rPr>
              <a:t>organisation’s</a:t>
            </a:r>
            <a:r>
              <a:rPr lang="en-US" sz="1100" dirty="0">
                <a:solidFill>
                  <a:schemeClr val="tx1"/>
                </a:solidFill>
                <a:latin typeface="Comic Sans MS" panose="030F0702030302020204" pitchFamily="66" charset="0"/>
              </a:rPr>
              <a:t> </a:t>
            </a:r>
            <a:r>
              <a:rPr lang="en-US" sz="1100" b="1" dirty="0">
                <a:solidFill>
                  <a:schemeClr val="tx1"/>
                </a:solidFill>
                <a:latin typeface="Comic Sans MS" panose="030F0702030302020204" pitchFamily="66" charset="0"/>
              </a:rPr>
              <a:t>services and processes </a:t>
            </a:r>
            <a:r>
              <a:rPr lang="en-US" sz="1100" dirty="0">
                <a:solidFill>
                  <a:schemeClr val="tx1"/>
                </a:solidFill>
                <a:latin typeface="Comic Sans MS" panose="030F0702030302020204" pitchFamily="66" charset="0"/>
              </a:rPr>
              <a:t>as quickly as possible.</a:t>
            </a:r>
          </a:p>
        </p:txBody>
      </p:sp>
      <p:sp>
        <p:nvSpPr>
          <p:cNvPr id="5" name="Rectangle 4">
            <a:extLst>
              <a:ext uri="{FF2B5EF4-FFF2-40B4-BE49-F238E27FC236}">
                <a16:creationId xmlns:a16="http://schemas.microsoft.com/office/drawing/2014/main" id="{DA2AA82A-BBBE-4E2D-B488-AF4C4F843A14}"/>
              </a:ext>
            </a:extLst>
          </p:cNvPr>
          <p:cNvSpPr/>
          <p:nvPr/>
        </p:nvSpPr>
        <p:spPr>
          <a:xfrm>
            <a:off x="225287" y="4045631"/>
            <a:ext cx="4492487" cy="13612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1100" b="1" dirty="0">
                <a:solidFill>
                  <a:schemeClr val="tx1"/>
                </a:solidFill>
                <a:latin typeface="Comic Sans MS" panose="030F0702030302020204" pitchFamily="66" charset="0"/>
              </a:rPr>
              <a:t>Cloud technologies can generally be relied on to:​</a:t>
            </a:r>
          </a:p>
          <a:p>
            <a:pPr fontAlgn="base"/>
            <a:r>
              <a:rPr lang="en-US" sz="1100" dirty="0">
                <a:solidFill>
                  <a:schemeClr val="tx1"/>
                </a:solidFill>
                <a:latin typeface="Comic Sans MS" panose="030F0702030302020204" pitchFamily="66" charset="0"/>
              </a:rPr>
              <a:t>​</a:t>
            </a:r>
          </a:p>
          <a:p>
            <a:pPr marL="285750" indent="-285750" fontAlgn="base">
              <a:buFont typeface="Arial" panose="020B0604020202020204" pitchFamily="34" charset="0"/>
              <a:buChar char="•"/>
            </a:pPr>
            <a:r>
              <a:rPr lang="en-US" sz="1100" dirty="0">
                <a:solidFill>
                  <a:schemeClr val="tx1"/>
                </a:solidFill>
                <a:latin typeface="Comic Sans MS" panose="030F0702030302020204" pitchFamily="66" charset="0"/>
              </a:rPr>
              <a:t>Be unaffected by attack of disaster as they are located away from the </a:t>
            </a:r>
            <a:r>
              <a:rPr lang="en-US" sz="1100" dirty="0" err="1">
                <a:solidFill>
                  <a:schemeClr val="tx1"/>
                </a:solidFill>
                <a:latin typeface="Comic Sans MS" panose="030F0702030302020204" pitchFamily="66" charset="0"/>
              </a:rPr>
              <a:t>organisation</a:t>
            </a:r>
            <a:r>
              <a:rPr lang="en-US" sz="1100" dirty="0">
                <a:solidFill>
                  <a:schemeClr val="tx1"/>
                </a:solidFill>
                <a:latin typeface="Comic Sans MS" panose="030F0702030302020204" pitchFamily="66" charset="0"/>
              </a:rPr>
              <a:t>. ​</a:t>
            </a:r>
          </a:p>
          <a:p>
            <a:pPr marL="285750" indent="-285750" fontAlgn="base">
              <a:buFont typeface="Arial" panose="020B0604020202020204" pitchFamily="34" charset="0"/>
              <a:buChar char="•"/>
            </a:pPr>
            <a:r>
              <a:rPr lang="en-US" sz="1100" dirty="0">
                <a:solidFill>
                  <a:schemeClr val="tx1"/>
                </a:solidFill>
                <a:latin typeface="Comic Sans MS" panose="030F0702030302020204" pitchFamily="66" charset="0"/>
              </a:rPr>
              <a:t>Have appropriate nightly backups - in the event of a disaster very little data is lost. ​</a:t>
            </a:r>
          </a:p>
          <a:p>
            <a:pPr marL="285750" indent="-285750" fontAlgn="base">
              <a:buFont typeface="Arial" panose="020B0604020202020204" pitchFamily="34" charset="0"/>
              <a:buChar char="•"/>
            </a:pPr>
            <a:r>
              <a:rPr lang="en-US" sz="1100" dirty="0">
                <a:solidFill>
                  <a:schemeClr val="tx1"/>
                </a:solidFill>
                <a:latin typeface="Comic Sans MS" panose="030F0702030302020204" pitchFamily="66" charset="0"/>
              </a:rPr>
              <a:t>Be protected by good security. </a:t>
            </a:r>
          </a:p>
        </p:txBody>
      </p:sp>
      <p:graphicFrame>
        <p:nvGraphicFramePr>
          <p:cNvPr id="6" name="Table 5">
            <a:extLst>
              <a:ext uri="{FF2B5EF4-FFF2-40B4-BE49-F238E27FC236}">
                <a16:creationId xmlns:a16="http://schemas.microsoft.com/office/drawing/2014/main" id="{8F829896-EBA6-42BA-A5C8-A6EF776E62E8}"/>
              </a:ext>
            </a:extLst>
          </p:cNvPr>
          <p:cNvGraphicFramePr>
            <a:graphicFrameLocks noGrp="1"/>
          </p:cNvGraphicFramePr>
          <p:nvPr>
            <p:extLst>
              <p:ext uri="{D42A27DB-BD31-4B8C-83A1-F6EECF244321}">
                <p14:modId xmlns:p14="http://schemas.microsoft.com/office/powerpoint/2010/main" val="2007407219"/>
              </p:ext>
            </p:extLst>
          </p:nvPr>
        </p:nvGraphicFramePr>
        <p:xfrm>
          <a:off x="634988" y="5562323"/>
          <a:ext cx="11172698" cy="1190629"/>
        </p:xfrm>
        <a:graphic>
          <a:graphicData uri="http://schemas.openxmlformats.org/drawingml/2006/table">
            <a:tbl>
              <a:tblPr/>
              <a:tblGrid>
                <a:gridCol w="5586349">
                  <a:extLst>
                    <a:ext uri="{9D8B030D-6E8A-4147-A177-3AD203B41FA5}">
                      <a16:colId xmlns:a16="http://schemas.microsoft.com/office/drawing/2014/main" val="1991466418"/>
                    </a:ext>
                  </a:extLst>
                </a:gridCol>
                <a:gridCol w="5586349">
                  <a:extLst>
                    <a:ext uri="{9D8B030D-6E8A-4147-A177-3AD203B41FA5}">
                      <a16:colId xmlns:a16="http://schemas.microsoft.com/office/drawing/2014/main" val="2888294864"/>
                    </a:ext>
                  </a:extLst>
                </a:gridCol>
              </a:tblGrid>
              <a:tr h="238219">
                <a:tc>
                  <a:txBody>
                    <a:bodyPr/>
                    <a:lstStyle/>
                    <a:p>
                      <a:pPr algn="l" fontAlgn="base"/>
                      <a:r>
                        <a:rPr lang="en-GB" sz="1100" b="1" i="0" dirty="0">
                          <a:solidFill>
                            <a:srgbClr val="FFFFFF"/>
                          </a:solidFill>
                          <a:effectLst/>
                          <a:latin typeface="Comic Sans MS" panose="030F0702030302020204" pitchFamily="66" charset="0"/>
                        </a:rPr>
                        <a:t>Benefits​ of disaster recovery policies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323"/>
                    </a:solidFill>
                  </a:tcPr>
                </a:tc>
                <a:tc>
                  <a:txBody>
                    <a:bodyPr/>
                    <a:lstStyle/>
                    <a:p>
                      <a:pPr algn="l" fontAlgn="base"/>
                      <a:r>
                        <a:rPr lang="en-GB" sz="1100" b="1" i="0" dirty="0">
                          <a:solidFill>
                            <a:srgbClr val="FFFFFF"/>
                          </a:solidFill>
                          <a:effectLst/>
                          <a:latin typeface="Comic Sans MS" panose="030F0702030302020204" pitchFamily="66" charset="0"/>
                        </a:rPr>
                        <a:t>Drawbacks​ of disaster recovery policies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323"/>
                    </a:solidFill>
                  </a:tcPr>
                </a:tc>
                <a:extLst>
                  <a:ext uri="{0D108BD9-81ED-4DB2-BD59-A6C34878D82A}">
                    <a16:rowId xmlns:a16="http://schemas.microsoft.com/office/drawing/2014/main" val="1134377336"/>
                  </a:ext>
                </a:extLst>
              </a:tr>
              <a:tr h="392361">
                <a:tc>
                  <a:txBody>
                    <a:bodyPr/>
                    <a:lstStyle/>
                    <a:p>
                      <a:pPr algn="l" fontAlgn="base"/>
                      <a:r>
                        <a:rPr lang="en-GB" sz="1100" b="0" i="0" dirty="0">
                          <a:solidFill>
                            <a:srgbClr val="000000"/>
                          </a:solidFill>
                          <a:effectLst/>
                          <a:latin typeface="Comic Sans MS" panose="030F0702030302020204" pitchFamily="66" charset="0"/>
                        </a:rPr>
                        <a:t>The can reduce the amount of time it takes to recover following a cyber security disaster.​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tc>
                  <a:txBody>
                    <a:bodyPr/>
                    <a:lstStyle/>
                    <a:p>
                      <a:pPr algn="l" fontAlgn="base"/>
                      <a:r>
                        <a:rPr lang="en-GB" sz="1100" b="0" i="0">
                          <a:solidFill>
                            <a:srgbClr val="000000"/>
                          </a:solidFill>
                          <a:effectLst/>
                          <a:latin typeface="Comic Sans MS" panose="030F0702030302020204" pitchFamily="66" charset="0"/>
                        </a:rPr>
                        <a:t>It is not always possible to think of every single risk that could occur before an attack iscarried 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extLst>
                  <a:ext uri="{0D108BD9-81ED-4DB2-BD59-A6C34878D82A}">
                    <a16:rowId xmlns:a16="http://schemas.microsoft.com/office/drawing/2014/main" val="3903739811"/>
                  </a:ext>
                </a:extLst>
              </a:tr>
              <a:tr h="504829">
                <a:tc>
                  <a:txBody>
                    <a:bodyPr/>
                    <a:lstStyle/>
                    <a:p>
                      <a:pPr algn="l" fontAlgn="base"/>
                      <a:r>
                        <a:rPr lang="en-GB" sz="1100" b="0" i="0" dirty="0">
                          <a:solidFill>
                            <a:srgbClr val="000000"/>
                          </a:solidFill>
                          <a:effectLst/>
                          <a:latin typeface="Comic Sans MS" panose="030F0702030302020204" pitchFamily="66" charset="0"/>
                        </a:rPr>
                        <a:t>The set out the roles of each person so everybody knows what to do following an attack.​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tc>
                  <a:txBody>
                    <a:bodyPr/>
                    <a:lstStyle/>
                    <a:p>
                      <a:pPr algn="l" fontAlgn="base"/>
                      <a:r>
                        <a:rPr lang="en-GB" sz="1100" b="0" i="0" dirty="0">
                          <a:solidFill>
                            <a:srgbClr val="000000"/>
                          </a:solidFill>
                          <a:effectLst/>
                          <a:latin typeface="Comic Sans MS" panose="030F0702030302020204" pitchFamily="66" charset="0"/>
                        </a:rPr>
                        <a:t>Once the policy has been created, it needs to be continually updated to ensure new threats have been accounted for.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extLst>
                  <a:ext uri="{0D108BD9-81ED-4DB2-BD59-A6C34878D82A}">
                    <a16:rowId xmlns:a16="http://schemas.microsoft.com/office/drawing/2014/main" val="1452688096"/>
                  </a:ext>
                </a:extLst>
              </a:tr>
            </a:tbl>
          </a:graphicData>
        </a:graphic>
      </p:graphicFrame>
      <p:sp>
        <p:nvSpPr>
          <p:cNvPr id="7" name="Rectangle 1">
            <a:extLst>
              <a:ext uri="{FF2B5EF4-FFF2-40B4-BE49-F238E27FC236}">
                <a16:creationId xmlns:a16="http://schemas.microsoft.com/office/drawing/2014/main" id="{E001268B-E711-4FDD-914C-E1A7764C50D2}"/>
              </a:ext>
            </a:extLst>
          </p:cNvPr>
          <p:cNvSpPr>
            <a:spLocks noChangeArrowheads="1"/>
          </p:cNvSpPr>
          <p:nvPr/>
        </p:nvSpPr>
        <p:spPr bwMode="auto">
          <a:xfrm>
            <a:off x="2095500" y="1898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20F70ECC-88AE-409E-9DB5-F760D98967DD}"/>
              </a:ext>
            </a:extLst>
          </p:cNvPr>
          <p:cNvSpPr/>
          <p:nvPr/>
        </p:nvSpPr>
        <p:spPr>
          <a:xfrm>
            <a:off x="5353878" y="567827"/>
            <a:ext cx="6612835" cy="271005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Data security</a:t>
            </a:r>
          </a:p>
          <a:p>
            <a:pPr algn="ctr"/>
            <a:endParaRPr lang="en-GB" sz="1100" dirty="0">
              <a:solidFill>
                <a:schemeClr val="tx1"/>
              </a:solidFill>
              <a:latin typeface="Comic Sans MS" panose="030F0702030302020204" pitchFamily="66" charset="0"/>
            </a:endParaRPr>
          </a:p>
          <a:p>
            <a:pPr fontAlgn="base"/>
            <a:r>
              <a:rPr lang="en-GB" sz="1100" dirty="0">
                <a:solidFill>
                  <a:schemeClr val="tx1"/>
                </a:solidFill>
                <a:latin typeface="Comic Sans MS" panose="030F0702030302020204" pitchFamily="66" charset="0"/>
              </a:rPr>
              <a:t>Most cloud computing companies will have several strategies in place to protect the security of their customer information. </a:t>
            </a:r>
          </a:p>
          <a:p>
            <a:pPr fontAlgn="base"/>
            <a:r>
              <a:rPr lang="en-GB" sz="1100" dirty="0">
                <a:solidFill>
                  <a:schemeClr val="tx1"/>
                </a:solidFill>
                <a:latin typeface="Comic Sans MS" panose="030F0702030302020204" pitchFamily="66" charset="0"/>
              </a:rPr>
              <a:t>Any breach could damage their public image and lead to serious consequences for the organisation such as loss of customers and legal action.</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As a result, the cloud technologies service provider will employ a range of security measures, including keeping their digital systems protected at their large data centres, where many computers are located under one roof. </a:t>
            </a:r>
          </a:p>
          <a:p>
            <a:pPr fontAlgn="base"/>
            <a:r>
              <a:rPr lang="en-GB" sz="1100" dirty="0">
                <a:solidFill>
                  <a:schemeClr val="tx1"/>
                </a:solidFill>
                <a:latin typeface="Comic Sans MS" panose="030F0702030302020204" pitchFamily="66" charset="0"/>
              </a:rPr>
              <a:t>They will also control access to data and are storing data safely and in an encrypted format where necessary. </a:t>
            </a:r>
          </a:p>
          <a:p>
            <a:pPr fontAlgn="base"/>
            <a:r>
              <a:rPr lang="en-GB" sz="1100" dirty="0">
                <a:solidFill>
                  <a:schemeClr val="tx1"/>
                </a:solidFill>
                <a:latin typeface="Comic Sans MS" panose="030F0702030302020204" pitchFamily="66" charset="0"/>
              </a:rPr>
              <a:t>Broken or outdated digital systems will be appropriately disposed of.</a:t>
            </a:r>
            <a:endParaRPr lang="en-US" sz="1100" dirty="0">
              <a:solidFill>
                <a:schemeClr val="tx1"/>
              </a:solidFill>
              <a:latin typeface="Comic Sans MS" panose="030F0702030302020204" pitchFamily="66" charset="0"/>
            </a:endParaRPr>
          </a:p>
        </p:txBody>
      </p:sp>
      <p:sp>
        <p:nvSpPr>
          <p:cNvPr id="9" name="Rectangle 8">
            <a:extLst>
              <a:ext uri="{FF2B5EF4-FFF2-40B4-BE49-F238E27FC236}">
                <a16:creationId xmlns:a16="http://schemas.microsoft.com/office/drawing/2014/main" id="{4879D275-0E62-46D2-AB92-166D02788EE6}"/>
              </a:ext>
            </a:extLst>
          </p:cNvPr>
          <p:cNvSpPr/>
          <p:nvPr/>
        </p:nvSpPr>
        <p:spPr>
          <a:xfrm>
            <a:off x="7095973" y="3389995"/>
            <a:ext cx="4870740" cy="201688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Compatibility</a:t>
            </a:r>
          </a:p>
          <a:p>
            <a:pPr algn="ctr"/>
            <a:endParaRPr lang="en-GB" sz="1100" b="1" dirty="0">
              <a:solidFill>
                <a:schemeClr val="tx1"/>
              </a:solidFill>
              <a:latin typeface="Comic Sans MS" panose="030F0702030302020204" pitchFamily="66" charset="0"/>
            </a:endParaRPr>
          </a:p>
          <a:p>
            <a:pPr algn="ctr"/>
            <a:r>
              <a:rPr lang="en-GB" sz="1100" dirty="0">
                <a:solidFill>
                  <a:schemeClr val="tx1"/>
                </a:solidFill>
                <a:latin typeface="Comic Sans MS" panose="030F0702030302020204" pitchFamily="66" charset="0"/>
              </a:rPr>
              <a:t>Compatibility isn’t usually an issue for organisations when choosing cloud technologies.</a:t>
            </a:r>
          </a:p>
          <a:p>
            <a:pPr algn="ctr"/>
            <a:r>
              <a:rPr lang="en-GB" sz="1100" dirty="0">
                <a:solidFill>
                  <a:schemeClr val="tx1"/>
                </a:solidFill>
                <a:latin typeface="Comic Sans MS" panose="030F0702030302020204" pitchFamily="66" charset="0"/>
              </a:rPr>
              <a:t>Most cloud technologies use well-supported and documented operating systems such as Microsoft Windows or Linux.</a:t>
            </a:r>
          </a:p>
          <a:p>
            <a:pPr algn="ctr"/>
            <a:r>
              <a:rPr lang="en-GB" sz="1100" dirty="0">
                <a:solidFill>
                  <a:schemeClr val="tx1"/>
                </a:solidFill>
                <a:latin typeface="Comic Sans MS" panose="030F0702030302020204" pitchFamily="66" charset="0"/>
              </a:rPr>
              <a:t>This should enable organisations to run any combination of popular applications and services without an issue.</a:t>
            </a:r>
          </a:p>
        </p:txBody>
      </p:sp>
      <p:pic>
        <p:nvPicPr>
          <p:cNvPr id="3075" name="Picture 3">
            <a:extLst>
              <a:ext uri="{FF2B5EF4-FFF2-40B4-BE49-F238E27FC236}">
                <a16:creationId xmlns:a16="http://schemas.microsoft.com/office/drawing/2014/main" id="{3FC3DD73-1482-4122-9B37-BAE9314D64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44" t="14357" r="10150" b="12803"/>
          <a:stretch/>
        </p:blipFill>
        <p:spPr bwMode="auto">
          <a:xfrm>
            <a:off x="4803348" y="3350299"/>
            <a:ext cx="2207051" cy="20565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147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BE6BF71-148D-46A6-8192-0BA3CC85A164}"/>
              </a:ext>
            </a:extLst>
          </p:cNvPr>
          <p:cNvSpPr/>
          <p:nvPr/>
        </p:nvSpPr>
        <p:spPr>
          <a:xfrm>
            <a:off x="4386470" y="2171711"/>
            <a:ext cx="7633252" cy="14833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ysClr val="windowText" lastClr="000000"/>
                </a:solidFill>
                <a:latin typeface="Comic Sans MS" panose="030F0702030302020204" pitchFamily="66" charset="0"/>
              </a:rPr>
              <a:t>Maintenance of cloud computing solutions </a:t>
            </a:r>
          </a:p>
          <a:p>
            <a:pPr algn="ctr"/>
            <a:r>
              <a:rPr lang="en-GB" sz="1100" dirty="0">
                <a:solidFill>
                  <a:sysClr val="windowText" lastClr="000000"/>
                </a:solidFill>
                <a:latin typeface="Comic Sans MS" panose="030F0702030302020204" pitchFamily="66" charset="0"/>
              </a:rPr>
              <a:t>Usually automatic because solution providers regularly update processes, which keep the </a:t>
            </a:r>
            <a:r>
              <a:rPr lang="en-GB" sz="1100" b="1" dirty="0">
                <a:solidFill>
                  <a:sysClr val="windowText" lastClr="000000"/>
                </a:solidFill>
                <a:latin typeface="Comic Sans MS" panose="030F0702030302020204" pitchFamily="66" charset="0"/>
              </a:rPr>
              <a:t>virtual machines (VMs) </a:t>
            </a:r>
            <a:r>
              <a:rPr lang="en-GB" sz="1100" dirty="0">
                <a:solidFill>
                  <a:sysClr val="windowText" lastClr="000000"/>
                </a:solidFill>
                <a:latin typeface="Comic Sans MS" panose="030F0702030302020204" pitchFamily="66" charset="0"/>
              </a:rPr>
              <a:t>up to date and make sure that the solutions stay healthy and secure. </a:t>
            </a:r>
          </a:p>
          <a:p>
            <a:pPr algn="ctr"/>
            <a:r>
              <a:rPr lang="en-GB" sz="1100" dirty="0">
                <a:solidFill>
                  <a:sysClr val="windowText" lastClr="000000"/>
                </a:solidFill>
                <a:latin typeface="Comic Sans MS" panose="030F0702030302020204" pitchFamily="66" charset="0"/>
              </a:rPr>
              <a:t>Organisations may add their own services and updates as part of their security policies. </a:t>
            </a:r>
          </a:p>
          <a:p>
            <a:pPr algn="ctr"/>
            <a:r>
              <a:rPr lang="en-GB" sz="1100" dirty="0">
                <a:solidFill>
                  <a:sysClr val="windowText" lastClr="000000"/>
                </a:solidFill>
                <a:latin typeface="Comic Sans MS" panose="030F0702030302020204" pitchFamily="66" charset="0"/>
              </a:rPr>
              <a:t>Most cloud computing solutions have web-based dashboards that can monitor activity levels, such as CPU usage, disk space and network communication. </a:t>
            </a:r>
          </a:p>
          <a:p>
            <a:pPr algn="ctr"/>
            <a:r>
              <a:rPr lang="en-GB" sz="1100" dirty="0">
                <a:solidFill>
                  <a:sysClr val="windowText" lastClr="000000"/>
                </a:solidFill>
                <a:latin typeface="Comic Sans MS" panose="030F0702030302020204" pitchFamily="66" charset="0"/>
              </a:rPr>
              <a:t>Additional settings can email the organisation’s </a:t>
            </a:r>
            <a:r>
              <a:rPr lang="en-GB" sz="1100" b="1" dirty="0">
                <a:solidFill>
                  <a:sysClr val="windowText" lastClr="000000"/>
                </a:solidFill>
                <a:latin typeface="Comic Sans MS" panose="030F0702030302020204" pitchFamily="66" charset="0"/>
              </a:rPr>
              <a:t>system administrator </a:t>
            </a:r>
            <a:r>
              <a:rPr lang="en-GB" sz="1100" dirty="0">
                <a:solidFill>
                  <a:sysClr val="windowText" lastClr="000000"/>
                </a:solidFill>
                <a:latin typeface="Comic Sans MS" panose="030F0702030302020204" pitchFamily="66" charset="0"/>
              </a:rPr>
              <a:t>about potential problems, including high CPU usage, low available disk space etc.</a:t>
            </a:r>
          </a:p>
        </p:txBody>
      </p:sp>
      <p:sp>
        <p:nvSpPr>
          <p:cNvPr id="2" name="Rectangle 3">
            <a:extLst>
              <a:ext uri="{FF2B5EF4-FFF2-40B4-BE49-F238E27FC236}">
                <a16:creationId xmlns:a16="http://schemas.microsoft.com/office/drawing/2014/main" id="{D99C2A20-C09D-4FB0-B099-CC0CA2BD3464}"/>
              </a:ext>
            </a:extLst>
          </p:cNvPr>
          <p:cNvSpPr>
            <a:spLocks noChangeArrowheads="1"/>
          </p:cNvSpPr>
          <p:nvPr/>
        </p:nvSpPr>
        <p:spPr bwMode="auto">
          <a:xfrm>
            <a:off x="118155" y="-2232"/>
            <a:ext cx="120738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Component 3 Learning Aim A Modern Technologies - A1 Modern Technologies</a:t>
            </a:r>
          </a:p>
          <a:p>
            <a:pPr lvl="0" algn="ctr" eaLnBrk="0" fontAlgn="base" hangingPunct="0">
              <a:spcBef>
                <a:spcPct val="0"/>
              </a:spcBef>
              <a:spcAft>
                <a:spcPct val="0"/>
              </a:spcAft>
            </a:pPr>
            <a:r>
              <a:rPr lang="en-GB" altLang="en-US" sz="1200" b="1" dirty="0">
                <a:latin typeface="Comic Sans MS" panose="030F0702030302020204" pitchFamily="66" charset="0"/>
                <a:cs typeface="Times New Roman" panose="02020603050405020304" pitchFamily="18" charset="0"/>
              </a:rPr>
              <a:t>Maintenance, Set-up and Performance Considerations</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50F90C2B-B385-41C9-86B8-38FD5EFD05CA}"/>
              </a:ext>
            </a:extLst>
          </p:cNvPr>
          <p:cNvGraphicFramePr>
            <a:graphicFrameLocks noGrp="1"/>
          </p:cNvGraphicFramePr>
          <p:nvPr>
            <p:extLst>
              <p:ext uri="{D42A27DB-BD31-4B8C-83A1-F6EECF244321}">
                <p14:modId xmlns:p14="http://schemas.microsoft.com/office/powerpoint/2010/main" val="3278245985"/>
              </p:ext>
            </p:extLst>
          </p:nvPr>
        </p:nvGraphicFramePr>
        <p:xfrm>
          <a:off x="534502" y="573892"/>
          <a:ext cx="7633252" cy="1543154"/>
        </p:xfrm>
        <a:graphic>
          <a:graphicData uri="http://schemas.openxmlformats.org/drawingml/2006/table">
            <a:tbl>
              <a:tblPr firstRow="1" bandRow="1">
                <a:tableStyleId>{5940675A-B579-460E-94D1-54222C63F5DA}</a:tableStyleId>
              </a:tblPr>
              <a:tblGrid>
                <a:gridCol w="1164904">
                  <a:extLst>
                    <a:ext uri="{9D8B030D-6E8A-4147-A177-3AD203B41FA5}">
                      <a16:colId xmlns:a16="http://schemas.microsoft.com/office/drawing/2014/main" val="4168821460"/>
                    </a:ext>
                  </a:extLst>
                </a:gridCol>
                <a:gridCol w="6468348">
                  <a:extLst>
                    <a:ext uri="{9D8B030D-6E8A-4147-A177-3AD203B41FA5}">
                      <a16:colId xmlns:a16="http://schemas.microsoft.com/office/drawing/2014/main" val="1104803424"/>
                    </a:ext>
                  </a:extLst>
                </a:gridCol>
              </a:tblGrid>
              <a:tr h="344857">
                <a:tc gridSpan="2">
                  <a:txBody>
                    <a:bodyPr/>
                    <a:lstStyle/>
                    <a:p>
                      <a:pPr algn="ctr"/>
                      <a:r>
                        <a:rPr lang="en-GB" sz="1100" b="1" dirty="0">
                          <a:solidFill>
                            <a:schemeClr val="tx1"/>
                          </a:solidFill>
                          <a:latin typeface="Comic Sans MS" panose="030F0702030302020204" pitchFamily="66" charset="0"/>
                        </a:rPr>
                        <a:t>Key Vocabulary</a:t>
                      </a:r>
                    </a:p>
                  </a:txBody>
                  <a:tcPr>
                    <a:solidFill>
                      <a:schemeClr val="bg2">
                        <a:lumMod val="90000"/>
                      </a:schemeClr>
                    </a:solidFill>
                  </a:tcPr>
                </a:tc>
                <a:tc hMerge="1">
                  <a:txBody>
                    <a:bodyPr/>
                    <a:lstStyle/>
                    <a:p>
                      <a:endParaRPr lang="en-GB" sz="1100" dirty="0">
                        <a:latin typeface="Comic Sans MS" panose="030F0702030302020204" pitchFamily="66" charset="0"/>
                      </a:endParaRPr>
                    </a:p>
                  </a:txBody>
                  <a:tcPr/>
                </a:tc>
                <a:extLst>
                  <a:ext uri="{0D108BD9-81ED-4DB2-BD59-A6C34878D82A}">
                    <a16:rowId xmlns:a16="http://schemas.microsoft.com/office/drawing/2014/main" val="2277267344"/>
                  </a:ext>
                </a:extLst>
              </a:tr>
              <a:tr h="396822">
                <a:tc>
                  <a:txBody>
                    <a:bodyPr/>
                    <a:lstStyle/>
                    <a:p>
                      <a:r>
                        <a:rPr lang="en-GB" sz="1100" b="1" dirty="0">
                          <a:solidFill>
                            <a:schemeClr val="tx1"/>
                          </a:solidFill>
                          <a:latin typeface="Comic Sans MS" panose="030F0702030302020204" pitchFamily="66" charset="0"/>
                        </a:rPr>
                        <a:t>Virtual Machines</a:t>
                      </a:r>
                    </a:p>
                  </a:txBody>
                  <a:tcPr/>
                </a:tc>
                <a:tc>
                  <a:txBody>
                    <a:bodyPr/>
                    <a:lstStyle/>
                    <a:p>
                      <a:r>
                        <a:rPr lang="en-GB" sz="1100" dirty="0">
                          <a:solidFill>
                            <a:schemeClr val="tx1"/>
                          </a:solidFill>
                          <a:latin typeface="Comic Sans MS" panose="030F0702030302020204" pitchFamily="66" charset="0"/>
                        </a:rPr>
                        <a:t>Software applications that are designed to behave as if they are a whole computer.</a:t>
                      </a:r>
                    </a:p>
                  </a:txBody>
                  <a:tcPr/>
                </a:tc>
                <a:extLst>
                  <a:ext uri="{0D108BD9-81ED-4DB2-BD59-A6C34878D82A}">
                    <a16:rowId xmlns:a16="http://schemas.microsoft.com/office/drawing/2014/main" val="2227043930"/>
                  </a:ext>
                </a:extLst>
              </a:tr>
              <a:tr h="396822">
                <a:tc>
                  <a:txBody>
                    <a:bodyPr/>
                    <a:lstStyle/>
                    <a:p>
                      <a:r>
                        <a:rPr lang="en-GB" sz="1100" b="1" dirty="0">
                          <a:solidFill>
                            <a:schemeClr val="tx1"/>
                          </a:solidFill>
                          <a:latin typeface="Comic Sans MS" panose="030F0702030302020204" pitchFamily="66" charset="0"/>
                        </a:rPr>
                        <a:t>System administrator </a:t>
                      </a:r>
                    </a:p>
                  </a:txBody>
                  <a:tcPr/>
                </a:tc>
                <a:tc>
                  <a:txBody>
                    <a:bodyPr/>
                    <a:lstStyle/>
                    <a:p>
                      <a:r>
                        <a:rPr lang="en-GB" sz="1100" dirty="0">
                          <a:solidFill>
                            <a:schemeClr val="tx1"/>
                          </a:solidFill>
                          <a:latin typeface="Comic Sans MS" panose="030F0702030302020204" pitchFamily="66" charset="0"/>
                        </a:rPr>
                        <a:t>A person who is responsible for a technology to make sure they are maintained and reliable.</a:t>
                      </a:r>
                    </a:p>
                  </a:txBody>
                  <a:tcPr/>
                </a:tc>
                <a:extLst>
                  <a:ext uri="{0D108BD9-81ED-4DB2-BD59-A6C34878D82A}">
                    <a16:rowId xmlns:a16="http://schemas.microsoft.com/office/drawing/2014/main" val="1886982730"/>
                  </a:ext>
                </a:extLst>
              </a:tr>
              <a:tr h="344857">
                <a:tc>
                  <a:txBody>
                    <a:bodyPr/>
                    <a:lstStyle/>
                    <a:p>
                      <a:r>
                        <a:rPr lang="en-GB" sz="1100" b="1" dirty="0">
                          <a:solidFill>
                            <a:schemeClr val="tx1"/>
                          </a:solidFill>
                          <a:latin typeface="Comic Sans MS" panose="030F0702030302020204" pitchFamily="66" charset="0"/>
                        </a:rPr>
                        <a:t>Spam</a:t>
                      </a:r>
                    </a:p>
                  </a:txBody>
                  <a:tcPr/>
                </a:tc>
                <a:tc>
                  <a:txBody>
                    <a:bodyPr/>
                    <a:lstStyle/>
                    <a:p>
                      <a:r>
                        <a:rPr lang="en-GB" sz="1100" dirty="0">
                          <a:solidFill>
                            <a:schemeClr val="tx1"/>
                          </a:solidFill>
                          <a:latin typeface="Comic Sans MS" panose="030F0702030302020204" pitchFamily="66" charset="0"/>
                        </a:rPr>
                        <a:t>Electronic junk mail, usually sent with a commercial purpose.</a:t>
                      </a:r>
                    </a:p>
                  </a:txBody>
                  <a:tcPr/>
                </a:tc>
                <a:extLst>
                  <a:ext uri="{0D108BD9-81ED-4DB2-BD59-A6C34878D82A}">
                    <a16:rowId xmlns:a16="http://schemas.microsoft.com/office/drawing/2014/main" val="2349091253"/>
                  </a:ext>
                </a:extLst>
              </a:tr>
            </a:tbl>
          </a:graphicData>
        </a:graphic>
      </p:graphicFrame>
      <p:graphicFrame>
        <p:nvGraphicFramePr>
          <p:cNvPr id="5" name="Table 4">
            <a:extLst>
              <a:ext uri="{FF2B5EF4-FFF2-40B4-BE49-F238E27FC236}">
                <a16:creationId xmlns:a16="http://schemas.microsoft.com/office/drawing/2014/main" id="{E1141716-0D5C-4E32-A9B5-6DCEEA95734B}"/>
              </a:ext>
            </a:extLst>
          </p:cNvPr>
          <p:cNvGraphicFramePr>
            <a:graphicFrameLocks noGrp="1"/>
          </p:cNvGraphicFramePr>
          <p:nvPr>
            <p:extLst>
              <p:ext uri="{D42A27DB-BD31-4B8C-83A1-F6EECF244321}">
                <p14:modId xmlns:p14="http://schemas.microsoft.com/office/powerpoint/2010/main" val="1330370535"/>
              </p:ext>
            </p:extLst>
          </p:nvPr>
        </p:nvGraphicFramePr>
        <p:xfrm>
          <a:off x="534503" y="4129868"/>
          <a:ext cx="4726610" cy="2591724"/>
        </p:xfrm>
        <a:graphic>
          <a:graphicData uri="http://schemas.openxmlformats.org/drawingml/2006/table">
            <a:tbl>
              <a:tblPr/>
              <a:tblGrid>
                <a:gridCol w="2089675">
                  <a:extLst>
                    <a:ext uri="{9D8B030D-6E8A-4147-A177-3AD203B41FA5}">
                      <a16:colId xmlns:a16="http://schemas.microsoft.com/office/drawing/2014/main" val="1012444311"/>
                    </a:ext>
                  </a:extLst>
                </a:gridCol>
                <a:gridCol w="2636935">
                  <a:extLst>
                    <a:ext uri="{9D8B030D-6E8A-4147-A177-3AD203B41FA5}">
                      <a16:colId xmlns:a16="http://schemas.microsoft.com/office/drawing/2014/main" val="2918866057"/>
                    </a:ext>
                  </a:extLst>
                </a:gridCol>
              </a:tblGrid>
              <a:tr h="238539">
                <a:tc gridSpan="2">
                  <a:txBody>
                    <a:bodyPr/>
                    <a:lstStyle/>
                    <a:p>
                      <a:pPr algn="ctr" fontAlgn="base"/>
                      <a:r>
                        <a:rPr lang="en-GB" sz="1100" b="1" i="0" dirty="0">
                          <a:solidFill>
                            <a:schemeClr val="tx1"/>
                          </a:solidFill>
                          <a:effectLst/>
                          <a:latin typeface="Comic Sans MS" panose="030F0702030302020204" pitchFamily="66" charset="0"/>
                        </a:rPr>
                        <a:t>Set up Considerations</a:t>
                      </a:r>
                    </a:p>
                  </a:txBody>
                  <a:tcPr marL="81588" marR="81588" marT="40794" marB="40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323"/>
                    </a:solidFill>
                  </a:tcPr>
                </a:tc>
                <a:tc hMerge="1">
                  <a:txBody>
                    <a:bodyPr/>
                    <a:lstStyle/>
                    <a:p>
                      <a:pPr algn="l" fontAlgn="base"/>
                      <a:endParaRPr lang="en-GB" sz="1100" b="1" i="0" dirty="0">
                        <a:solidFill>
                          <a:srgbClr val="FFFFFF"/>
                        </a:solidFill>
                        <a:effectLst/>
                        <a:latin typeface="Comic Sans MS" panose="030F0702030302020204" pitchFamily="66" charset="0"/>
                      </a:endParaRPr>
                    </a:p>
                  </a:txBody>
                  <a:tcPr marL="81588" marR="81588" marT="40794" marB="40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323"/>
                    </a:solidFill>
                  </a:tcPr>
                </a:tc>
                <a:extLst>
                  <a:ext uri="{0D108BD9-81ED-4DB2-BD59-A6C34878D82A}">
                    <a16:rowId xmlns:a16="http://schemas.microsoft.com/office/drawing/2014/main" val="3561763421"/>
                  </a:ext>
                </a:extLst>
              </a:tr>
              <a:tr h="412172">
                <a:tc>
                  <a:txBody>
                    <a:bodyPr/>
                    <a:lstStyle/>
                    <a:p>
                      <a:pPr algn="l" fontAlgn="base"/>
                      <a:r>
                        <a:rPr lang="en-GB" sz="1100" b="1" i="0" dirty="0">
                          <a:solidFill>
                            <a:srgbClr val="FFFFFF"/>
                          </a:solidFill>
                          <a:effectLst/>
                          <a:latin typeface="Comic Sans MS" panose="030F0702030302020204" pitchFamily="66" charset="0"/>
                        </a:rPr>
                        <a:t>Setting up a server requires​</a:t>
                      </a:r>
                    </a:p>
                  </a:txBody>
                  <a:tcPr marL="81588" marR="81588" marT="40794" marB="40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323"/>
                    </a:solidFill>
                  </a:tcPr>
                </a:tc>
                <a:tc>
                  <a:txBody>
                    <a:bodyPr/>
                    <a:lstStyle/>
                    <a:p>
                      <a:pPr algn="l" fontAlgn="base"/>
                      <a:r>
                        <a:rPr lang="en-GB" sz="1100" b="1" i="0">
                          <a:solidFill>
                            <a:srgbClr val="FFFFFF"/>
                          </a:solidFill>
                          <a:effectLst/>
                          <a:latin typeface="Comic Sans MS" panose="030F0702030302020204" pitchFamily="66" charset="0"/>
                        </a:rPr>
                        <a:t>Setting up a cloud computing VM solutions requires. ​</a:t>
                      </a:r>
                    </a:p>
                  </a:txBody>
                  <a:tcPr marL="81588" marR="81588" marT="40794" marB="40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323"/>
                    </a:solidFill>
                  </a:tcPr>
                </a:tc>
                <a:extLst>
                  <a:ext uri="{0D108BD9-81ED-4DB2-BD59-A6C34878D82A}">
                    <a16:rowId xmlns:a16="http://schemas.microsoft.com/office/drawing/2014/main" val="4194399855"/>
                  </a:ext>
                </a:extLst>
              </a:tr>
              <a:tr h="1903935">
                <a:tc>
                  <a:txBody>
                    <a:bodyPr/>
                    <a:lstStyle/>
                    <a:p>
                      <a:pPr algn="l" fontAlgn="base">
                        <a:buFont typeface="Arial" panose="020B0604020202020204" pitchFamily="34" charset="0"/>
                        <a:buChar char="•"/>
                      </a:pPr>
                      <a:r>
                        <a:rPr lang="en-GB" sz="1100" b="0" i="0" dirty="0">
                          <a:solidFill>
                            <a:srgbClr val="000000"/>
                          </a:solidFill>
                          <a:effectLst/>
                          <a:latin typeface="Comic Sans MS" panose="030F0702030302020204" pitchFamily="66" charset="0"/>
                        </a:rPr>
                        <a:t>Hardware purchase​</a:t>
                      </a:r>
                    </a:p>
                    <a:p>
                      <a:pPr algn="l" fontAlgn="base">
                        <a:buFont typeface="Arial" panose="020B0604020202020204" pitchFamily="34" charset="0"/>
                        <a:buChar char="•"/>
                      </a:pPr>
                      <a:r>
                        <a:rPr lang="en-GB" sz="1100" b="0" i="0" dirty="0">
                          <a:solidFill>
                            <a:srgbClr val="000000"/>
                          </a:solidFill>
                          <a:effectLst/>
                          <a:latin typeface="Comic Sans MS" panose="030F0702030302020204" pitchFamily="66" charset="0"/>
                        </a:rPr>
                        <a:t>Hardware build or customisation.​</a:t>
                      </a:r>
                    </a:p>
                    <a:p>
                      <a:pPr algn="l" fontAlgn="base">
                        <a:buFont typeface="Arial" panose="020B0604020202020204" pitchFamily="34" charset="0"/>
                        <a:buChar char="•"/>
                      </a:pPr>
                      <a:r>
                        <a:rPr lang="en-GB" sz="1100" b="0" i="0" dirty="0">
                          <a:solidFill>
                            <a:srgbClr val="000000"/>
                          </a:solidFill>
                          <a:effectLst/>
                          <a:latin typeface="Comic Sans MS" panose="030F0702030302020204" pitchFamily="66" charset="0"/>
                        </a:rPr>
                        <a:t>Operating system installation and configuration​</a:t>
                      </a:r>
                    </a:p>
                    <a:p>
                      <a:pPr algn="l" fontAlgn="base">
                        <a:buFont typeface="Arial" panose="020B0604020202020204" pitchFamily="34" charset="0"/>
                        <a:buChar char="•"/>
                      </a:pPr>
                      <a:r>
                        <a:rPr lang="en-GB" sz="1100" b="0" i="0" dirty="0">
                          <a:solidFill>
                            <a:srgbClr val="000000"/>
                          </a:solidFill>
                          <a:effectLst/>
                          <a:latin typeface="Comic Sans MS" panose="030F0702030302020204" pitchFamily="66" charset="0"/>
                        </a:rPr>
                        <a:t>Applications and services installation and configuration​</a:t>
                      </a:r>
                    </a:p>
                    <a:p>
                      <a:pPr algn="l" fontAlgn="base">
                        <a:buFont typeface="Arial" panose="020B0604020202020204" pitchFamily="34" charset="0"/>
                        <a:buChar char="•"/>
                      </a:pPr>
                      <a:r>
                        <a:rPr lang="en-GB" sz="1100" b="0" i="0" dirty="0">
                          <a:solidFill>
                            <a:srgbClr val="000000"/>
                          </a:solidFill>
                          <a:effectLst/>
                          <a:latin typeface="Comic Sans MS" panose="030F0702030302020204" pitchFamily="66" charset="0"/>
                        </a:rPr>
                        <a:t>Protecting from external threats.​</a:t>
                      </a:r>
                    </a:p>
                    <a:p>
                      <a:pPr algn="l" fontAlgn="base">
                        <a:buFont typeface="Arial" panose="020B0604020202020204" pitchFamily="34" charset="0"/>
                        <a:buChar char="•"/>
                      </a:pPr>
                      <a:r>
                        <a:rPr lang="en-GB" sz="1100" b="0" i="0" dirty="0">
                          <a:solidFill>
                            <a:srgbClr val="000000"/>
                          </a:solidFill>
                          <a:effectLst/>
                          <a:latin typeface="Comic Sans MS" panose="030F0702030302020204" pitchFamily="66" charset="0"/>
                        </a:rPr>
                        <a:t>Test network connectivity. ​</a:t>
                      </a:r>
                    </a:p>
                  </a:txBody>
                  <a:tcPr marL="81588" marR="81588" marT="40794" marB="40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tc>
                  <a:txBody>
                    <a:bodyPr/>
                    <a:lstStyle/>
                    <a:p>
                      <a:pPr algn="l" fontAlgn="base">
                        <a:buFont typeface="Arial" panose="020B0604020202020204" pitchFamily="34" charset="0"/>
                        <a:buChar char="•"/>
                      </a:pPr>
                      <a:r>
                        <a:rPr lang="en-GB" sz="1100" b="0" i="0" dirty="0">
                          <a:solidFill>
                            <a:srgbClr val="000000"/>
                          </a:solidFill>
                          <a:effectLst/>
                          <a:latin typeface="Comic Sans MS" panose="030F0702030302020204" pitchFamily="66" charset="0"/>
                        </a:rPr>
                        <a:t>Selecting the cloud computing solution provider. ​</a:t>
                      </a:r>
                    </a:p>
                    <a:p>
                      <a:pPr algn="l" fontAlgn="base">
                        <a:buFont typeface="Arial" panose="020B0604020202020204" pitchFamily="34" charset="0"/>
                        <a:buChar char="•"/>
                      </a:pPr>
                      <a:r>
                        <a:rPr lang="en-GB" sz="1100" b="0" i="0" dirty="0">
                          <a:solidFill>
                            <a:srgbClr val="000000"/>
                          </a:solidFill>
                          <a:effectLst/>
                          <a:latin typeface="Comic Sans MS" panose="030F0702030302020204" pitchFamily="66" charset="0"/>
                        </a:rPr>
                        <a:t>Creating an account and payment info. ​</a:t>
                      </a:r>
                    </a:p>
                    <a:p>
                      <a:pPr algn="l" fontAlgn="base">
                        <a:buFont typeface="Arial" panose="020B0604020202020204" pitchFamily="34" charset="0"/>
                        <a:buChar char="•"/>
                      </a:pPr>
                      <a:r>
                        <a:rPr lang="en-GB" sz="1100" b="0" i="0" dirty="0">
                          <a:solidFill>
                            <a:srgbClr val="000000"/>
                          </a:solidFill>
                          <a:effectLst/>
                          <a:latin typeface="Comic Sans MS" panose="030F0702030302020204" pitchFamily="66" charset="0"/>
                        </a:rPr>
                        <a:t>Select type of cloud computing solution required.​</a:t>
                      </a:r>
                    </a:p>
                    <a:p>
                      <a:pPr algn="l" fontAlgn="base">
                        <a:buFont typeface="Arial" panose="020B0604020202020204" pitchFamily="34" charset="0"/>
                        <a:buChar char="•"/>
                      </a:pPr>
                      <a:r>
                        <a:rPr lang="en-GB" sz="1100" b="0" i="0" dirty="0">
                          <a:solidFill>
                            <a:srgbClr val="000000"/>
                          </a:solidFill>
                          <a:effectLst/>
                          <a:latin typeface="Comic Sans MS" panose="030F0702030302020204" pitchFamily="66" charset="0"/>
                        </a:rPr>
                        <a:t>Selecting operating system and role of solution​</a:t>
                      </a:r>
                    </a:p>
                    <a:p>
                      <a:pPr algn="l" fontAlgn="base">
                        <a:buFont typeface="Arial" panose="020B0604020202020204" pitchFamily="34" charset="0"/>
                        <a:buChar char="•"/>
                      </a:pPr>
                      <a:r>
                        <a:rPr lang="en-GB" sz="1100" b="0" i="0" dirty="0">
                          <a:solidFill>
                            <a:srgbClr val="000000"/>
                          </a:solidFill>
                          <a:effectLst/>
                          <a:latin typeface="Comic Sans MS" panose="030F0702030302020204" pitchFamily="66" charset="0"/>
                        </a:rPr>
                        <a:t>Deploying the device​</a:t>
                      </a:r>
                    </a:p>
                    <a:p>
                      <a:pPr algn="l" fontAlgn="base">
                        <a:buFont typeface="Arial" panose="020B0604020202020204" pitchFamily="34" charset="0"/>
                        <a:buChar char="•"/>
                      </a:pPr>
                      <a:r>
                        <a:rPr lang="en-GB" sz="1100" b="0" i="0" dirty="0">
                          <a:solidFill>
                            <a:srgbClr val="000000"/>
                          </a:solidFill>
                          <a:effectLst/>
                          <a:latin typeface="Comic Sans MS" panose="030F0702030302020204" pitchFamily="66" charset="0"/>
                        </a:rPr>
                        <a:t>Performing additional configuration as required. ​</a:t>
                      </a:r>
                    </a:p>
                  </a:txBody>
                  <a:tcPr marL="81588" marR="81588" marT="40794" marB="40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extLst>
                  <a:ext uri="{0D108BD9-81ED-4DB2-BD59-A6C34878D82A}">
                    <a16:rowId xmlns:a16="http://schemas.microsoft.com/office/drawing/2014/main" val="4036616849"/>
                  </a:ext>
                </a:extLst>
              </a:tr>
            </a:tbl>
          </a:graphicData>
        </a:graphic>
      </p:graphicFrame>
      <p:graphicFrame>
        <p:nvGraphicFramePr>
          <p:cNvPr id="7" name="Table 6">
            <a:extLst>
              <a:ext uri="{FF2B5EF4-FFF2-40B4-BE49-F238E27FC236}">
                <a16:creationId xmlns:a16="http://schemas.microsoft.com/office/drawing/2014/main" id="{C80DEC4C-E15E-4FA9-8D92-9D8A76A58526}"/>
              </a:ext>
            </a:extLst>
          </p:cNvPr>
          <p:cNvGraphicFramePr>
            <a:graphicFrameLocks noGrp="1"/>
          </p:cNvGraphicFramePr>
          <p:nvPr>
            <p:extLst>
              <p:ext uri="{D42A27DB-BD31-4B8C-83A1-F6EECF244321}">
                <p14:modId xmlns:p14="http://schemas.microsoft.com/office/powerpoint/2010/main" val="2723897710"/>
              </p:ext>
            </p:extLst>
          </p:nvPr>
        </p:nvGraphicFramePr>
        <p:xfrm>
          <a:off x="5367132" y="3725146"/>
          <a:ext cx="6652590" cy="3089784"/>
        </p:xfrm>
        <a:graphic>
          <a:graphicData uri="http://schemas.openxmlformats.org/drawingml/2006/table">
            <a:tbl>
              <a:tblPr/>
              <a:tblGrid>
                <a:gridCol w="3326295">
                  <a:extLst>
                    <a:ext uri="{9D8B030D-6E8A-4147-A177-3AD203B41FA5}">
                      <a16:colId xmlns:a16="http://schemas.microsoft.com/office/drawing/2014/main" val="1990248231"/>
                    </a:ext>
                  </a:extLst>
                </a:gridCol>
                <a:gridCol w="3326295">
                  <a:extLst>
                    <a:ext uri="{9D8B030D-6E8A-4147-A177-3AD203B41FA5}">
                      <a16:colId xmlns:a16="http://schemas.microsoft.com/office/drawing/2014/main" val="2821289169"/>
                    </a:ext>
                  </a:extLst>
                </a:gridCol>
              </a:tblGrid>
              <a:tr h="239243">
                <a:tc>
                  <a:txBody>
                    <a:bodyPr/>
                    <a:lstStyle/>
                    <a:p>
                      <a:pPr algn="l" fontAlgn="base"/>
                      <a:r>
                        <a:rPr lang="en-GB" sz="1100" b="1" i="0" dirty="0">
                          <a:solidFill>
                            <a:srgbClr val="FFFFFF"/>
                          </a:solidFill>
                          <a:effectLst/>
                          <a:latin typeface="Comic Sans MS" panose="030F0702030302020204" pitchFamily="66" charset="0"/>
                        </a:rPr>
                        <a:t>Benefits​ of cloud technologies</a:t>
                      </a:r>
                    </a:p>
                  </a:txBody>
                  <a:tcPr marL="78168" marR="78168" marT="39084" marB="39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323"/>
                    </a:solidFill>
                  </a:tcPr>
                </a:tc>
                <a:tc>
                  <a:txBody>
                    <a:bodyPr/>
                    <a:lstStyle/>
                    <a:p>
                      <a:pPr algn="l" fontAlgn="base"/>
                      <a:r>
                        <a:rPr lang="en-GB" sz="1100" b="1" i="0" dirty="0">
                          <a:solidFill>
                            <a:srgbClr val="FFFFFF"/>
                          </a:solidFill>
                          <a:effectLst/>
                          <a:latin typeface="Comic Sans MS" panose="030F0702030302020204" pitchFamily="66" charset="0"/>
                        </a:rPr>
                        <a:t>Drawbacks​ of cloud technologies</a:t>
                      </a:r>
                    </a:p>
                  </a:txBody>
                  <a:tcPr marL="78168" marR="78168" marT="39084" marB="39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323"/>
                    </a:solidFill>
                  </a:tcPr>
                </a:tc>
                <a:extLst>
                  <a:ext uri="{0D108BD9-81ED-4DB2-BD59-A6C34878D82A}">
                    <a16:rowId xmlns:a16="http://schemas.microsoft.com/office/drawing/2014/main" val="3818484948"/>
                  </a:ext>
                </a:extLst>
              </a:tr>
              <a:tr h="239243">
                <a:tc>
                  <a:txBody>
                    <a:bodyPr/>
                    <a:lstStyle/>
                    <a:p>
                      <a:pPr algn="l" fontAlgn="base"/>
                      <a:r>
                        <a:rPr lang="en-GB" sz="1100" b="0" i="0">
                          <a:solidFill>
                            <a:srgbClr val="000000"/>
                          </a:solidFill>
                          <a:effectLst/>
                          <a:latin typeface="Comic Sans MS" panose="030F0702030302020204" pitchFamily="66" charset="0"/>
                        </a:rPr>
                        <a:t>Technologies are generally secure ‘out of the box’​</a:t>
                      </a:r>
                    </a:p>
                  </a:txBody>
                  <a:tcPr marL="78168" marR="78168" marT="39084" marB="39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tc>
                  <a:txBody>
                    <a:bodyPr/>
                    <a:lstStyle/>
                    <a:p>
                      <a:pPr algn="l" fontAlgn="base"/>
                      <a:r>
                        <a:rPr lang="en-GB" sz="1100" b="0" i="0">
                          <a:solidFill>
                            <a:srgbClr val="000000"/>
                          </a:solidFill>
                          <a:effectLst/>
                          <a:latin typeface="Comic Sans MS" panose="030F0702030302020204" pitchFamily="66" charset="0"/>
                        </a:rPr>
                        <a:t>So services may not be allowed. E.g. mail servers.​</a:t>
                      </a:r>
                    </a:p>
                  </a:txBody>
                  <a:tcPr marL="78168" marR="78168" marT="39084" marB="39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extLst>
                  <a:ext uri="{0D108BD9-81ED-4DB2-BD59-A6C34878D82A}">
                    <a16:rowId xmlns:a16="http://schemas.microsoft.com/office/drawing/2014/main" val="1106715819"/>
                  </a:ext>
                </a:extLst>
              </a:tr>
              <a:tr h="0">
                <a:tc>
                  <a:txBody>
                    <a:bodyPr/>
                    <a:lstStyle/>
                    <a:p>
                      <a:pPr algn="l" fontAlgn="base"/>
                      <a:r>
                        <a:rPr lang="en-GB" sz="1100" b="0" i="0" dirty="0">
                          <a:solidFill>
                            <a:srgbClr val="000000"/>
                          </a:solidFill>
                          <a:effectLst/>
                          <a:latin typeface="Comic Sans MS" panose="030F0702030302020204" pitchFamily="66" charset="0"/>
                        </a:rPr>
                        <a:t>They are up to date​</a:t>
                      </a:r>
                    </a:p>
                  </a:txBody>
                  <a:tcPr marL="78168" marR="78168" marT="39084" marB="39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tc>
                  <a:txBody>
                    <a:bodyPr/>
                    <a:lstStyle/>
                    <a:p>
                      <a:pPr algn="l" fontAlgn="base"/>
                      <a:r>
                        <a:rPr lang="en-GB" sz="1100" b="0" i="0" dirty="0">
                          <a:solidFill>
                            <a:srgbClr val="000000"/>
                          </a:solidFill>
                          <a:effectLst/>
                          <a:latin typeface="Comic Sans MS" panose="030F0702030302020204" pitchFamily="66" charset="0"/>
                        </a:rPr>
                        <a:t>A good internet connection is required. ​</a:t>
                      </a:r>
                    </a:p>
                  </a:txBody>
                  <a:tcPr marL="78168" marR="78168" marT="39084" marB="39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extLst>
                  <a:ext uri="{0D108BD9-81ED-4DB2-BD59-A6C34878D82A}">
                    <a16:rowId xmlns:a16="http://schemas.microsoft.com/office/drawing/2014/main" val="1985462777"/>
                  </a:ext>
                </a:extLst>
              </a:tr>
              <a:tr h="423276">
                <a:tc>
                  <a:txBody>
                    <a:bodyPr/>
                    <a:lstStyle/>
                    <a:p>
                      <a:pPr algn="l" fontAlgn="base"/>
                      <a:r>
                        <a:rPr lang="en-GB" sz="1100" b="0" i="0" dirty="0">
                          <a:solidFill>
                            <a:srgbClr val="000000"/>
                          </a:solidFill>
                          <a:effectLst/>
                          <a:latin typeface="Comic Sans MS" panose="030F0702030302020204" pitchFamily="66" charset="0"/>
                        </a:rPr>
                        <a:t>Automatic backups may be created as part of the plan.​</a:t>
                      </a:r>
                    </a:p>
                  </a:txBody>
                  <a:tcPr marL="78168" marR="78168" marT="39084" marB="39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tc>
                  <a:txBody>
                    <a:bodyPr/>
                    <a:lstStyle/>
                    <a:p>
                      <a:pPr algn="l" fontAlgn="base"/>
                      <a:r>
                        <a:rPr lang="en-GB" sz="1100" b="0" i="0" dirty="0">
                          <a:solidFill>
                            <a:srgbClr val="000000"/>
                          </a:solidFill>
                          <a:effectLst/>
                          <a:latin typeface="Comic Sans MS" panose="030F0702030302020204" pitchFamily="66" charset="0"/>
                        </a:rPr>
                        <a:t>Organisational data is stored on the internet. ​</a:t>
                      </a:r>
                    </a:p>
                  </a:txBody>
                  <a:tcPr marL="78168" marR="78168" marT="39084" marB="39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extLst>
                  <a:ext uri="{0D108BD9-81ED-4DB2-BD59-A6C34878D82A}">
                    <a16:rowId xmlns:a16="http://schemas.microsoft.com/office/drawing/2014/main" val="2041735154"/>
                  </a:ext>
                </a:extLst>
              </a:tr>
              <a:tr h="423276">
                <a:tc>
                  <a:txBody>
                    <a:bodyPr/>
                    <a:lstStyle/>
                    <a:p>
                      <a:pPr algn="l" fontAlgn="base"/>
                      <a:r>
                        <a:rPr lang="en-GB" sz="1100" b="0" i="0" dirty="0">
                          <a:solidFill>
                            <a:srgbClr val="000000"/>
                          </a:solidFill>
                          <a:effectLst/>
                          <a:latin typeface="Comic Sans MS" panose="030F0702030302020204" pitchFamily="66" charset="0"/>
                        </a:rPr>
                        <a:t>Solutions can be depilated easily​</a:t>
                      </a:r>
                    </a:p>
                  </a:txBody>
                  <a:tcPr marL="78168" marR="78168" marT="39084" marB="39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tc>
                  <a:txBody>
                    <a:bodyPr/>
                    <a:lstStyle/>
                    <a:p>
                      <a:pPr algn="l" fontAlgn="base"/>
                      <a:r>
                        <a:rPr lang="en-GB" sz="1100" b="0" i="0" dirty="0">
                          <a:solidFill>
                            <a:srgbClr val="000000"/>
                          </a:solidFill>
                          <a:effectLst/>
                          <a:latin typeface="Comic Sans MS" panose="030F0702030302020204" pitchFamily="66" charset="0"/>
                        </a:rPr>
                        <a:t>Pricing plans maybe more expensive than expected. ​</a:t>
                      </a:r>
                    </a:p>
                  </a:txBody>
                  <a:tcPr marL="78168" marR="78168" marT="39084" marB="39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extLst>
                  <a:ext uri="{0D108BD9-81ED-4DB2-BD59-A6C34878D82A}">
                    <a16:rowId xmlns:a16="http://schemas.microsoft.com/office/drawing/2014/main" val="114334284"/>
                  </a:ext>
                </a:extLst>
              </a:tr>
              <a:tr h="423276">
                <a:tc>
                  <a:txBody>
                    <a:bodyPr/>
                    <a:lstStyle/>
                    <a:p>
                      <a:pPr algn="l" fontAlgn="base"/>
                      <a:r>
                        <a:rPr lang="en-GB" sz="1100" b="0" i="0" dirty="0">
                          <a:solidFill>
                            <a:srgbClr val="000000"/>
                          </a:solidFill>
                          <a:effectLst/>
                          <a:latin typeface="Comic Sans MS" panose="030F0702030302020204" pitchFamily="66" charset="0"/>
                        </a:rPr>
                        <a:t>Solutions can be re provisioned quickly and without fuss.​</a:t>
                      </a:r>
                    </a:p>
                  </a:txBody>
                  <a:tcPr marL="78168" marR="78168" marT="39084" marB="39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tc>
                  <a:txBody>
                    <a:bodyPr/>
                    <a:lstStyle/>
                    <a:p>
                      <a:pPr algn="l" fontAlgn="base"/>
                      <a:r>
                        <a:rPr lang="en-GB" sz="1100" b="0" i="0" dirty="0">
                          <a:solidFill>
                            <a:srgbClr val="000000"/>
                          </a:solidFill>
                          <a:effectLst/>
                          <a:latin typeface="Comic Sans MS" panose="030F0702030302020204" pitchFamily="66" charset="0"/>
                        </a:rPr>
                        <a:t>Incompatible product may cause issues with data transfer. ​</a:t>
                      </a:r>
                    </a:p>
                  </a:txBody>
                  <a:tcPr marL="78168" marR="78168" marT="39084" marB="39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extLst>
                  <a:ext uri="{0D108BD9-81ED-4DB2-BD59-A6C34878D82A}">
                    <a16:rowId xmlns:a16="http://schemas.microsoft.com/office/drawing/2014/main" val="2618213833"/>
                  </a:ext>
                </a:extLst>
              </a:tr>
              <a:tr h="239243">
                <a:tc>
                  <a:txBody>
                    <a:bodyPr/>
                    <a:lstStyle/>
                    <a:p>
                      <a:pPr algn="l" fontAlgn="base"/>
                      <a:r>
                        <a:rPr lang="en-GB" sz="1100" b="0" i="0" dirty="0">
                          <a:solidFill>
                            <a:srgbClr val="000000"/>
                          </a:solidFill>
                          <a:effectLst/>
                          <a:latin typeface="Comic Sans MS" panose="030F0702030302020204" pitchFamily="66" charset="0"/>
                        </a:rPr>
                        <a:t>Technologies may require less monitoring.​</a:t>
                      </a:r>
                    </a:p>
                  </a:txBody>
                  <a:tcPr marL="78168" marR="78168" marT="39084" marB="39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tc>
                  <a:txBody>
                    <a:bodyPr/>
                    <a:lstStyle/>
                    <a:p>
                      <a:pPr algn="l" fontAlgn="auto"/>
                      <a:r>
                        <a:rPr lang="en-GB" sz="1100" b="0" i="0">
                          <a:solidFill>
                            <a:srgbClr val="000000"/>
                          </a:solidFill>
                          <a:effectLst/>
                          <a:latin typeface="Comic Sans MS" panose="030F0702030302020204" pitchFamily="66" charset="0"/>
                        </a:rPr>
                        <a:t>​</a:t>
                      </a:r>
                    </a:p>
                  </a:txBody>
                  <a:tcPr marL="78168" marR="78168" marT="39084" marB="39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extLst>
                  <a:ext uri="{0D108BD9-81ED-4DB2-BD59-A6C34878D82A}">
                    <a16:rowId xmlns:a16="http://schemas.microsoft.com/office/drawing/2014/main" val="952546430"/>
                  </a:ext>
                </a:extLst>
              </a:tr>
              <a:tr h="423276">
                <a:tc>
                  <a:txBody>
                    <a:bodyPr/>
                    <a:lstStyle/>
                    <a:p>
                      <a:pPr algn="l" fontAlgn="base"/>
                      <a:r>
                        <a:rPr lang="en-GB" sz="1100" b="0" i="0" dirty="0">
                          <a:solidFill>
                            <a:srgbClr val="000000"/>
                          </a:solidFill>
                          <a:effectLst/>
                          <a:latin typeface="Comic Sans MS" panose="030F0702030302020204" pitchFamily="66" charset="0"/>
                        </a:rPr>
                        <a:t>Technologies may require less manual intervention. ​</a:t>
                      </a:r>
                    </a:p>
                  </a:txBody>
                  <a:tcPr marL="78168" marR="78168" marT="39084" marB="39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tc>
                  <a:txBody>
                    <a:bodyPr/>
                    <a:lstStyle/>
                    <a:p>
                      <a:pPr algn="l" fontAlgn="auto"/>
                      <a:r>
                        <a:rPr lang="en-GB" sz="1100" b="0" i="0" dirty="0">
                          <a:solidFill>
                            <a:srgbClr val="000000"/>
                          </a:solidFill>
                          <a:effectLst/>
                          <a:latin typeface="Comic Sans MS" panose="030F0702030302020204" pitchFamily="66" charset="0"/>
                        </a:rPr>
                        <a:t>​</a:t>
                      </a:r>
                    </a:p>
                  </a:txBody>
                  <a:tcPr marL="78168" marR="78168" marT="39084" marB="39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extLst>
                  <a:ext uri="{0D108BD9-81ED-4DB2-BD59-A6C34878D82A}">
                    <a16:rowId xmlns:a16="http://schemas.microsoft.com/office/drawing/2014/main" val="2855215415"/>
                  </a:ext>
                </a:extLst>
              </a:tr>
              <a:tr h="239243">
                <a:tc>
                  <a:txBody>
                    <a:bodyPr/>
                    <a:lstStyle/>
                    <a:p>
                      <a:pPr algn="l" fontAlgn="base"/>
                      <a:r>
                        <a:rPr lang="en-GB" sz="1100" b="0" i="0">
                          <a:solidFill>
                            <a:srgbClr val="000000"/>
                          </a:solidFill>
                          <a:effectLst/>
                          <a:latin typeface="Comic Sans MS" panose="030F0702030302020204" pitchFamily="66" charset="0"/>
                        </a:rPr>
                        <a:t>Disruption of service isgenerally rare.​</a:t>
                      </a:r>
                    </a:p>
                  </a:txBody>
                  <a:tcPr marL="78168" marR="78168" marT="39084" marB="39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tc>
                  <a:txBody>
                    <a:bodyPr/>
                    <a:lstStyle/>
                    <a:p>
                      <a:pPr algn="l" fontAlgn="auto"/>
                      <a:r>
                        <a:rPr lang="en-GB" sz="1100" b="0" i="0" dirty="0">
                          <a:solidFill>
                            <a:srgbClr val="000000"/>
                          </a:solidFill>
                          <a:effectLst/>
                          <a:latin typeface="Comic Sans MS" panose="030F0702030302020204" pitchFamily="66" charset="0"/>
                        </a:rPr>
                        <a:t>​</a:t>
                      </a:r>
                    </a:p>
                  </a:txBody>
                  <a:tcPr marL="78168" marR="78168" marT="39084" marB="39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extLst>
                  <a:ext uri="{0D108BD9-81ED-4DB2-BD59-A6C34878D82A}">
                    <a16:rowId xmlns:a16="http://schemas.microsoft.com/office/drawing/2014/main" val="672125703"/>
                  </a:ext>
                </a:extLst>
              </a:tr>
            </a:tbl>
          </a:graphicData>
        </a:graphic>
      </p:graphicFrame>
      <p:sp>
        <p:nvSpPr>
          <p:cNvPr id="9" name="Rectangle 8">
            <a:extLst>
              <a:ext uri="{FF2B5EF4-FFF2-40B4-BE49-F238E27FC236}">
                <a16:creationId xmlns:a16="http://schemas.microsoft.com/office/drawing/2014/main" id="{85A816C2-F709-4CCE-A87B-767DF11249AC}"/>
              </a:ext>
            </a:extLst>
          </p:cNvPr>
          <p:cNvSpPr/>
          <p:nvPr/>
        </p:nvSpPr>
        <p:spPr>
          <a:xfrm>
            <a:off x="534503" y="2171711"/>
            <a:ext cx="3745949" cy="1843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Comic Sans MS" panose="030F0702030302020204" pitchFamily="66" charset="0"/>
              </a:rPr>
              <a:t>Downtime</a:t>
            </a:r>
          </a:p>
          <a:p>
            <a:endParaRPr lang="en-GB" sz="1100" b="1"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Downtime is usually limited on a cloud computing solution.</a:t>
            </a:r>
          </a:p>
          <a:p>
            <a:r>
              <a:rPr lang="en-GB" sz="1100" dirty="0">
                <a:solidFill>
                  <a:schemeClr val="tx1"/>
                </a:solidFill>
                <a:latin typeface="Comic Sans MS" panose="030F0702030302020204" pitchFamily="66" charset="0"/>
              </a:rPr>
              <a:t>Downtime of just a few minutes can be a serious issue for organisations that rely on a continuous 24-hour service.</a:t>
            </a:r>
          </a:p>
          <a:p>
            <a:r>
              <a:rPr lang="en-GB" sz="1100" dirty="0">
                <a:solidFill>
                  <a:schemeClr val="tx1"/>
                </a:solidFill>
                <a:latin typeface="Comic Sans MS" panose="030F0702030302020204" pitchFamily="66" charset="0"/>
              </a:rPr>
              <a:t>Downtime can be caused by:</a:t>
            </a:r>
          </a:p>
          <a:p>
            <a:pPr marL="171450" indent="-171450">
              <a:buFont typeface="Arial" panose="020B0604020202020204" pitchFamily="34" charset="0"/>
              <a:buChar char="•"/>
            </a:pPr>
            <a:r>
              <a:rPr lang="en-GB" sz="1100" dirty="0">
                <a:solidFill>
                  <a:schemeClr val="tx1"/>
                </a:solidFill>
                <a:latin typeface="Comic Sans MS" panose="030F0702030302020204" pitchFamily="66" charset="0"/>
              </a:rPr>
              <a:t>Interrupted internet connectivity,</a:t>
            </a:r>
          </a:p>
          <a:p>
            <a:pPr marL="171450" indent="-171450">
              <a:buFont typeface="Arial" panose="020B0604020202020204" pitchFamily="34" charset="0"/>
              <a:buChar char="•"/>
            </a:pPr>
            <a:r>
              <a:rPr lang="en-GB" sz="1100" dirty="0">
                <a:solidFill>
                  <a:schemeClr val="tx1"/>
                </a:solidFill>
                <a:latin typeface="Comic Sans MS" panose="030F0702030302020204" pitchFamily="66" charset="0"/>
              </a:rPr>
              <a:t>Cyberattacks,</a:t>
            </a:r>
          </a:p>
          <a:p>
            <a:pPr marL="171450" indent="-171450">
              <a:buFont typeface="Arial" panose="020B0604020202020204" pitchFamily="34" charset="0"/>
              <a:buChar char="•"/>
            </a:pPr>
            <a:r>
              <a:rPr lang="en-GB" sz="1100" dirty="0">
                <a:solidFill>
                  <a:schemeClr val="tx1"/>
                </a:solidFill>
                <a:latin typeface="Comic Sans MS" panose="030F0702030302020204" pitchFamily="66" charset="0"/>
              </a:rPr>
              <a:t>Updates</a:t>
            </a:r>
          </a:p>
        </p:txBody>
      </p:sp>
      <p:sp>
        <p:nvSpPr>
          <p:cNvPr id="11" name="Rectangle 10">
            <a:extLst>
              <a:ext uri="{FF2B5EF4-FFF2-40B4-BE49-F238E27FC236}">
                <a16:creationId xmlns:a16="http://schemas.microsoft.com/office/drawing/2014/main" id="{8709CB19-C2C2-4F0C-9CB3-5261AEE870A4}"/>
              </a:ext>
            </a:extLst>
          </p:cNvPr>
          <p:cNvSpPr/>
          <p:nvPr/>
        </p:nvSpPr>
        <p:spPr>
          <a:xfrm>
            <a:off x="8269357" y="236742"/>
            <a:ext cx="3750365" cy="18826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Performance considerations</a:t>
            </a:r>
          </a:p>
          <a:p>
            <a:pPr algn="ctr"/>
            <a:endParaRPr lang="en-GB" sz="1100" b="1" dirty="0">
              <a:solidFill>
                <a:schemeClr val="tx1"/>
              </a:solidFill>
              <a:latin typeface="Comic Sans MS" panose="030F0702030302020204" pitchFamily="66" charset="0"/>
            </a:endParaRPr>
          </a:p>
          <a:p>
            <a:pPr marL="171450" indent="-171450">
              <a:buFont typeface="Arial" panose="020B0604020202020204" pitchFamily="34" charset="0"/>
              <a:buChar char="•"/>
            </a:pPr>
            <a:r>
              <a:rPr lang="en-GB" sz="1100" dirty="0">
                <a:solidFill>
                  <a:schemeClr val="tx1"/>
                </a:solidFill>
                <a:latin typeface="Comic Sans MS" panose="030F0702030302020204" pitchFamily="66" charset="0"/>
              </a:rPr>
              <a:t>A fast broadband connection is required or the responsiveness to user requests and synchronisation of devices may be slow.</a:t>
            </a:r>
          </a:p>
          <a:p>
            <a:pPr marL="171450" indent="-171450">
              <a:buFont typeface="Arial" panose="020B0604020202020204" pitchFamily="34" charset="0"/>
              <a:buChar char="•"/>
            </a:pPr>
            <a:r>
              <a:rPr lang="en-GB" sz="1100" dirty="0">
                <a:solidFill>
                  <a:schemeClr val="tx1"/>
                </a:solidFill>
                <a:latin typeface="Comic Sans MS" panose="030F0702030302020204" pitchFamily="66" charset="0"/>
              </a:rPr>
              <a:t>Service or storage needs to satisfy all the requirements of the organisation.</a:t>
            </a:r>
          </a:p>
          <a:p>
            <a:pPr marL="171450" indent="-171450">
              <a:buFont typeface="Arial" panose="020B0604020202020204" pitchFamily="34" charset="0"/>
              <a:buChar char="•"/>
            </a:pPr>
            <a:r>
              <a:rPr lang="en-GB" sz="1100" dirty="0">
                <a:solidFill>
                  <a:schemeClr val="tx1"/>
                </a:solidFill>
                <a:latin typeface="Comic Sans MS" panose="030F0702030302020204" pitchFamily="66" charset="0"/>
              </a:rPr>
              <a:t>May need to be scalable.</a:t>
            </a:r>
          </a:p>
          <a:p>
            <a:pPr marL="171450" indent="-171450">
              <a:buFont typeface="Arial" panose="020B0604020202020204" pitchFamily="34" charset="0"/>
              <a:buChar char="•"/>
            </a:pPr>
            <a:r>
              <a:rPr lang="en-GB" sz="1100" dirty="0">
                <a:solidFill>
                  <a:schemeClr val="tx1"/>
                </a:solidFill>
                <a:latin typeface="Comic Sans MS" panose="030F0702030302020204" pitchFamily="66" charset="0"/>
              </a:rPr>
              <a:t>Software must be responsive to users. </a:t>
            </a:r>
          </a:p>
          <a:p>
            <a:pPr marL="171450" indent="-171450">
              <a:buFont typeface="Arial" panose="020B0604020202020204" pitchFamily="34" charset="0"/>
              <a:buChar char="•"/>
            </a:pPr>
            <a:r>
              <a:rPr lang="en-GB" sz="1100" dirty="0">
                <a:solidFill>
                  <a:schemeClr val="tx1"/>
                </a:solidFill>
                <a:latin typeface="Comic Sans MS" panose="030F0702030302020204" pitchFamily="66" charset="0"/>
              </a:rPr>
              <a:t>Proposed cloud software will run on any devices that are used by employees. </a:t>
            </a:r>
            <a:endParaRPr lang="en-GB" dirty="0"/>
          </a:p>
        </p:txBody>
      </p:sp>
    </p:spTree>
    <p:extLst>
      <p:ext uri="{BB962C8B-B14F-4D97-AF65-F5344CB8AC3E}">
        <p14:creationId xmlns:p14="http://schemas.microsoft.com/office/powerpoint/2010/main" val="3202881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B06652D-CEDD-4DF4-871B-9539286C1058}"/>
              </a:ext>
            </a:extLst>
          </p:cNvPr>
          <p:cNvSpPr>
            <a:spLocks noChangeArrowheads="1"/>
          </p:cNvSpPr>
          <p:nvPr/>
        </p:nvSpPr>
        <p:spPr bwMode="auto">
          <a:xfrm>
            <a:off x="118155" y="-2232"/>
            <a:ext cx="120738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Component 3 Learning Aim A Modern Technologies – A2 Impact of Modern Technologies</a:t>
            </a:r>
          </a:p>
          <a:p>
            <a:pPr lvl="0" algn="ctr" eaLnBrk="0" fontAlgn="base" hangingPunct="0">
              <a:spcBef>
                <a:spcPct val="0"/>
              </a:spcBef>
              <a:spcAft>
                <a:spcPct val="0"/>
              </a:spcAft>
            </a:pPr>
            <a:r>
              <a:rPr lang="en-GB" altLang="en-US" sz="1200" b="1" dirty="0">
                <a:latin typeface="Comic Sans MS" panose="030F0702030302020204" pitchFamily="66" charset="0"/>
                <a:cs typeface="Times New Roman" panose="02020603050405020304" pitchFamily="18" charset="0"/>
              </a:rPr>
              <a:t>Collaborative Technologies</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1CC5DF3F-9066-40EE-BE3C-426908D33755}"/>
              </a:ext>
            </a:extLst>
          </p:cNvPr>
          <p:cNvGraphicFramePr>
            <a:graphicFrameLocks noGrp="1"/>
          </p:cNvGraphicFramePr>
          <p:nvPr>
            <p:extLst>
              <p:ext uri="{D42A27DB-BD31-4B8C-83A1-F6EECF244321}">
                <p14:modId xmlns:p14="http://schemas.microsoft.com/office/powerpoint/2010/main" val="2792569355"/>
              </p:ext>
            </p:extLst>
          </p:nvPr>
        </p:nvGraphicFramePr>
        <p:xfrm>
          <a:off x="238539" y="479331"/>
          <a:ext cx="8026402" cy="741679"/>
        </p:xfrm>
        <a:graphic>
          <a:graphicData uri="http://schemas.openxmlformats.org/drawingml/2006/table">
            <a:tbl>
              <a:tblPr firstRow="1" bandRow="1">
                <a:tableStyleId>{5940675A-B579-460E-94D1-54222C63F5DA}</a:tableStyleId>
              </a:tblPr>
              <a:tblGrid>
                <a:gridCol w="1402765">
                  <a:extLst>
                    <a:ext uri="{9D8B030D-6E8A-4147-A177-3AD203B41FA5}">
                      <a16:colId xmlns:a16="http://schemas.microsoft.com/office/drawing/2014/main" val="4168821460"/>
                    </a:ext>
                  </a:extLst>
                </a:gridCol>
                <a:gridCol w="6623637">
                  <a:extLst>
                    <a:ext uri="{9D8B030D-6E8A-4147-A177-3AD203B41FA5}">
                      <a16:colId xmlns:a16="http://schemas.microsoft.com/office/drawing/2014/main" val="1104803424"/>
                    </a:ext>
                  </a:extLst>
                </a:gridCol>
              </a:tblGrid>
              <a:tr h="344857">
                <a:tc gridSpan="2">
                  <a:txBody>
                    <a:bodyPr/>
                    <a:lstStyle/>
                    <a:p>
                      <a:pPr algn="ctr"/>
                      <a:r>
                        <a:rPr lang="en-GB" sz="1100" b="1" dirty="0">
                          <a:solidFill>
                            <a:schemeClr val="tx1"/>
                          </a:solidFill>
                          <a:latin typeface="Comic Sans MS" panose="030F0702030302020204" pitchFamily="66" charset="0"/>
                        </a:rPr>
                        <a:t>Key Vocabulary</a:t>
                      </a:r>
                    </a:p>
                  </a:txBody>
                  <a:tcPr>
                    <a:solidFill>
                      <a:schemeClr val="bg2">
                        <a:lumMod val="90000"/>
                      </a:schemeClr>
                    </a:solidFill>
                  </a:tcPr>
                </a:tc>
                <a:tc hMerge="1">
                  <a:txBody>
                    <a:bodyPr/>
                    <a:lstStyle/>
                    <a:p>
                      <a:endParaRPr lang="en-GB" sz="1100" dirty="0">
                        <a:latin typeface="Comic Sans MS" panose="030F0702030302020204" pitchFamily="66" charset="0"/>
                      </a:endParaRPr>
                    </a:p>
                  </a:txBody>
                  <a:tcPr/>
                </a:tc>
                <a:extLst>
                  <a:ext uri="{0D108BD9-81ED-4DB2-BD59-A6C34878D82A}">
                    <a16:rowId xmlns:a16="http://schemas.microsoft.com/office/drawing/2014/main" val="2277267344"/>
                  </a:ext>
                </a:extLst>
              </a:tr>
              <a:tr h="396822">
                <a:tc>
                  <a:txBody>
                    <a:bodyPr/>
                    <a:lstStyle/>
                    <a:p>
                      <a:r>
                        <a:rPr lang="en-GB" sz="1100" b="1" dirty="0">
                          <a:solidFill>
                            <a:schemeClr val="tx1"/>
                          </a:solidFill>
                          <a:latin typeface="Comic Sans MS" panose="030F0702030302020204" pitchFamily="66" charset="0"/>
                        </a:rPr>
                        <a:t>Version Control</a:t>
                      </a:r>
                    </a:p>
                  </a:txBody>
                  <a:tcPr/>
                </a:tc>
                <a:tc>
                  <a:txBody>
                    <a:bodyPr/>
                    <a:lstStyle/>
                    <a:p>
                      <a:r>
                        <a:rPr lang="en-GB" sz="1100" b="0" i="0" u="none" strike="noStrike" kern="1200" dirty="0">
                          <a:solidFill>
                            <a:schemeClr val="tx1"/>
                          </a:solidFill>
                          <a:effectLst/>
                          <a:latin typeface="Comic Sans MS" panose="030F0702030302020204" pitchFamily="66" charset="0"/>
                          <a:ea typeface="+mn-ea"/>
                          <a:cs typeface="+mn-cs"/>
                        </a:rPr>
                        <a:t>Records changes to documents and files over time so that all versions can be recalled if needed.</a:t>
                      </a:r>
                      <a:endParaRPr lang="en-GB" sz="1100" dirty="0">
                        <a:solidFill>
                          <a:schemeClr val="tx1"/>
                        </a:solidFill>
                        <a:latin typeface="Comic Sans MS" panose="030F0702030302020204" pitchFamily="66" charset="0"/>
                      </a:endParaRPr>
                    </a:p>
                  </a:txBody>
                  <a:tcPr/>
                </a:tc>
                <a:extLst>
                  <a:ext uri="{0D108BD9-81ED-4DB2-BD59-A6C34878D82A}">
                    <a16:rowId xmlns:a16="http://schemas.microsoft.com/office/drawing/2014/main" val="2227043930"/>
                  </a:ext>
                </a:extLst>
              </a:tr>
            </a:tbl>
          </a:graphicData>
        </a:graphic>
      </p:graphicFrame>
      <p:graphicFrame>
        <p:nvGraphicFramePr>
          <p:cNvPr id="4" name="Table 3">
            <a:extLst>
              <a:ext uri="{FF2B5EF4-FFF2-40B4-BE49-F238E27FC236}">
                <a16:creationId xmlns:a16="http://schemas.microsoft.com/office/drawing/2014/main" id="{F6278318-D64C-43C2-B009-4E8F2F5F8232}"/>
              </a:ext>
            </a:extLst>
          </p:cNvPr>
          <p:cNvGraphicFramePr>
            <a:graphicFrameLocks noGrp="1"/>
          </p:cNvGraphicFramePr>
          <p:nvPr>
            <p:extLst>
              <p:ext uri="{D42A27DB-BD31-4B8C-83A1-F6EECF244321}">
                <p14:modId xmlns:p14="http://schemas.microsoft.com/office/powerpoint/2010/main" val="3622025198"/>
              </p:ext>
            </p:extLst>
          </p:nvPr>
        </p:nvGraphicFramePr>
        <p:xfrm>
          <a:off x="238539" y="3054909"/>
          <a:ext cx="6197602" cy="3661756"/>
        </p:xfrm>
        <a:graphic>
          <a:graphicData uri="http://schemas.openxmlformats.org/drawingml/2006/table">
            <a:tbl>
              <a:tblPr/>
              <a:tblGrid>
                <a:gridCol w="1956907">
                  <a:extLst>
                    <a:ext uri="{9D8B030D-6E8A-4147-A177-3AD203B41FA5}">
                      <a16:colId xmlns:a16="http://schemas.microsoft.com/office/drawing/2014/main" val="3592790410"/>
                    </a:ext>
                  </a:extLst>
                </a:gridCol>
                <a:gridCol w="4240695">
                  <a:extLst>
                    <a:ext uri="{9D8B030D-6E8A-4147-A177-3AD203B41FA5}">
                      <a16:colId xmlns:a16="http://schemas.microsoft.com/office/drawing/2014/main" val="417481183"/>
                    </a:ext>
                  </a:extLst>
                </a:gridCol>
              </a:tblGrid>
              <a:tr h="391720">
                <a:tc>
                  <a:txBody>
                    <a:bodyPr/>
                    <a:lstStyle/>
                    <a:p>
                      <a:pPr algn="l" fontAlgn="base"/>
                      <a:r>
                        <a:rPr lang="en-GB" sz="1100" b="1" i="0" dirty="0">
                          <a:solidFill>
                            <a:srgbClr val="FFFFFF"/>
                          </a:solidFill>
                          <a:effectLst/>
                          <a:latin typeface="Comic Sans MS" panose="030F0702030302020204" pitchFamily="66" charset="0"/>
                        </a:rPr>
                        <a:t>Benefit​ of collaborative technologies</a:t>
                      </a:r>
                    </a:p>
                  </a:txBody>
                  <a:tcPr marL="76732" marR="76732" marT="38366" marB="383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323"/>
                    </a:solidFill>
                  </a:tcPr>
                </a:tc>
                <a:tc>
                  <a:txBody>
                    <a:bodyPr/>
                    <a:lstStyle/>
                    <a:p>
                      <a:pPr algn="l" fontAlgn="base"/>
                      <a:r>
                        <a:rPr lang="en-GB" sz="1100" b="1" i="0">
                          <a:solidFill>
                            <a:srgbClr val="FFFFFF"/>
                          </a:solidFill>
                          <a:effectLst/>
                          <a:latin typeface="Comic Sans MS" panose="030F0702030302020204" pitchFamily="66" charset="0"/>
                        </a:rPr>
                        <a:t>Description​</a:t>
                      </a:r>
                    </a:p>
                  </a:txBody>
                  <a:tcPr marL="76732" marR="76732" marT="38366" marB="383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323"/>
                    </a:solidFill>
                  </a:tcPr>
                </a:tc>
                <a:extLst>
                  <a:ext uri="{0D108BD9-81ED-4DB2-BD59-A6C34878D82A}">
                    <a16:rowId xmlns:a16="http://schemas.microsoft.com/office/drawing/2014/main" val="3847903417"/>
                  </a:ext>
                </a:extLst>
              </a:tr>
              <a:tr h="551104">
                <a:tc>
                  <a:txBody>
                    <a:bodyPr/>
                    <a:lstStyle/>
                    <a:p>
                      <a:pPr algn="l" fontAlgn="base"/>
                      <a:r>
                        <a:rPr lang="en-GB" sz="1100" b="0" i="0" dirty="0">
                          <a:solidFill>
                            <a:srgbClr val="000000"/>
                          </a:solidFill>
                          <a:effectLst/>
                          <a:latin typeface="Comic Sans MS" panose="030F0702030302020204" pitchFamily="66" charset="0"/>
                        </a:rPr>
                        <a:t>Global and multicultural workplace​</a:t>
                      </a:r>
                    </a:p>
                  </a:txBody>
                  <a:tcPr marL="76732" marR="76732" marT="38366" marB="383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tc>
                  <a:txBody>
                    <a:bodyPr/>
                    <a:lstStyle/>
                    <a:p>
                      <a:pPr algn="l" fontAlgn="base"/>
                      <a:r>
                        <a:rPr lang="en-GB" sz="1100" b="0" i="0" dirty="0">
                          <a:solidFill>
                            <a:srgbClr val="000000"/>
                          </a:solidFill>
                          <a:effectLst/>
                          <a:latin typeface="Comic Sans MS" panose="030F0702030302020204" pitchFamily="66" charset="0"/>
                        </a:rPr>
                        <a:t>Can help build relationships between people of different ages, gender, religion or culture.​</a:t>
                      </a:r>
                    </a:p>
                    <a:p>
                      <a:pPr algn="l" fontAlgn="base"/>
                      <a:r>
                        <a:rPr lang="en-GB" sz="1100" b="0" i="0" dirty="0">
                          <a:solidFill>
                            <a:srgbClr val="000000"/>
                          </a:solidFill>
                          <a:effectLst/>
                          <a:latin typeface="Comic Sans MS" panose="030F0702030302020204" pitchFamily="66" charset="0"/>
                        </a:rPr>
                        <a:t>Leads to increased creativity and diversity in the workplace. ​</a:t>
                      </a:r>
                    </a:p>
                  </a:txBody>
                  <a:tcPr marL="76732" marR="76732" marT="38366" marB="383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extLst>
                  <a:ext uri="{0D108BD9-81ED-4DB2-BD59-A6C34878D82A}">
                    <a16:rowId xmlns:a16="http://schemas.microsoft.com/office/drawing/2014/main" val="4248605862"/>
                  </a:ext>
                </a:extLst>
              </a:tr>
              <a:tr h="869871">
                <a:tc>
                  <a:txBody>
                    <a:bodyPr/>
                    <a:lstStyle/>
                    <a:p>
                      <a:pPr algn="l" fontAlgn="base"/>
                      <a:r>
                        <a:rPr lang="en-GB" sz="1100" b="0" i="0">
                          <a:solidFill>
                            <a:srgbClr val="000000"/>
                          </a:solidFill>
                          <a:effectLst/>
                          <a:latin typeface="Comic Sans MS" panose="030F0702030302020204" pitchFamily="66" charset="0"/>
                        </a:rPr>
                        <a:t>Inclusivity​</a:t>
                      </a:r>
                    </a:p>
                  </a:txBody>
                  <a:tcPr marL="76732" marR="76732" marT="38366" marB="383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tc>
                  <a:txBody>
                    <a:bodyPr/>
                    <a:lstStyle/>
                    <a:p>
                      <a:pPr algn="l" fontAlgn="base"/>
                      <a:r>
                        <a:rPr lang="en-GB" sz="1100" b="0" i="0" dirty="0">
                          <a:solidFill>
                            <a:srgbClr val="000000"/>
                          </a:solidFill>
                          <a:effectLst/>
                          <a:latin typeface="Comic Sans MS" panose="030F0702030302020204" pitchFamily="66" charset="0"/>
                        </a:rPr>
                        <a:t>Technology has provided functionality to help those who have limitations or disabilities.​</a:t>
                      </a:r>
                    </a:p>
                    <a:p>
                      <a:pPr algn="l" fontAlgn="base"/>
                      <a:r>
                        <a:rPr lang="en-GB" sz="1100" b="0" i="0" dirty="0">
                          <a:solidFill>
                            <a:srgbClr val="000000"/>
                          </a:solidFill>
                          <a:effectLst/>
                          <a:latin typeface="Comic Sans MS" panose="030F0702030302020204" pitchFamily="66" charset="0"/>
                        </a:rPr>
                        <a:t>e.g. people with visual impairments can work on the same documents as people with no impairment by using software to enlarge the text.​</a:t>
                      </a:r>
                    </a:p>
                  </a:txBody>
                  <a:tcPr marL="76732" marR="76732" marT="38366" marB="383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extLst>
                  <a:ext uri="{0D108BD9-81ED-4DB2-BD59-A6C34878D82A}">
                    <a16:rowId xmlns:a16="http://schemas.microsoft.com/office/drawing/2014/main" val="1325565709"/>
                  </a:ext>
                </a:extLst>
              </a:tr>
              <a:tr h="551104">
                <a:tc>
                  <a:txBody>
                    <a:bodyPr/>
                    <a:lstStyle/>
                    <a:p>
                      <a:pPr algn="l" fontAlgn="base"/>
                      <a:r>
                        <a:rPr lang="en-GB" sz="1100" b="0" i="0">
                          <a:solidFill>
                            <a:srgbClr val="000000"/>
                          </a:solidFill>
                          <a:effectLst/>
                          <a:latin typeface="Comic Sans MS" panose="030F0702030302020204" pitchFamily="66" charset="0"/>
                        </a:rPr>
                        <a:t>24/7/365​</a:t>
                      </a:r>
                    </a:p>
                  </a:txBody>
                  <a:tcPr marL="76732" marR="76732" marT="38366" marB="383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tc>
                  <a:txBody>
                    <a:bodyPr/>
                    <a:lstStyle/>
                    <a:p>
                      <a:pPr algn="l" fontAlgn="base"/>
                      <a:r>
                        <a:rPr lang="en-GB" sz="1100" b="0" i="0" dirty="0">
                          <a:solidFill>
                            <a:srgbClr val="000000"/>
                          </a:solidFill>
                          <a:effectLst/>
                          <a:latin typeface="Comic Sans MS" panose="030F0702030302020204" pitchFamily="66" charset="0"/>
                        </a:rPr>
                        <a:t>Services or facilities open 24/7/365</a:t>
                      </a:r>
                    </a:p>
                    <a:p>
                      <a:pPr algn="l" fontAlgn="base"/>
                      <a:r>
                        <a:rPr lang="en-GB" sz="1100" b="0" i="0" dirty="0">
                          <a:solidFill>
                            <a:srgbClr val="000000"/>
                          </a:solidFill>
                          <a:effectLst/>
                          <a:latin typeface="Comic Sans MS" panose="030F0702030302020204" pitchFamily="66" charset="0"/>
                        </a:rPr>
                        <a:t>e.g. Internet content is available 24/7/365 – users are able to access pages at any time of the day or night.​</a:t>
                      </a:r>
                    </a:p>
                  </a:txBody>
                  <a:tcPr marL="76732" marR="76732" marT="38366" marB="383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extLst>
                  <a:ext uri="{0D108BD9-81ED-4DB2-BD59-A6C34878D82A}">
                    <a16:rowId xmlns:a16="http://schemas.microsoft.com/office/drawing/2014/main" val="3280686154"/>
                  </a:ext>
                </a:extLst>
              </a:tr>
              <a:tr h="1175508">
                <a:tc>
                  <a:txBody>
                    <a:bodyPr/>
                    <a:lstStyle/>
                    <a:p>
                      <a:pPr algn="l" fontAlgn="base"/>
                      <a:r>
                        <a:rPr lang="en-GB" sz="1100" b="0" i="0" dirty="0">
                          <a:solidFill>
                            <a:srgbClr val="000000"/>
                          </a:solidFill>
                          <a:effectLst/>
                          <a:latin typeface="Comic Sans MS" panose="030F0702030302020204" pitchFamily="66" charset="0"/>
                        </a:rPr>
                        <a:t>Team flexibility​</a:t>
                      </a:r>
                    </a:p>
                  </a:txBody>
                  <a:tcPr marL="76732" marR="76732" marT="38366" marB="383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tc>
                  <a:txBody>
                    <a:bodyPr/>
                    <a:lstStyle/>
                    <a:p>
                      <a:pPr algn="l" fontAlgn="base"/>
                      <a:r>
                        <a:rPr lang="en-GB" sz="1100" b="0" i="0" dirty="0">
                          <a:solidFill>
                            <a:srgbClr val="000000"/>
                          </a:solidFill>
                          <a:effectLst/>
                          <a:latin typeface="Comic Sans MS" panose="030F0702030302020204" pitchFamily="66" charset="0"/>
                        </a:rPr>
                        <a:t>Teams who work in different locations, countries or time zones can use technologies that allow them to share information and to contribute to projects from remote locations and at different times of the day.​</a:t>
                      </a:r>
                    </a:p>
                    <a:p>
                      <a:pPr algn="l" fontAlgn="base"/>
                      <a:r>
                        <a:rPr lang="en-GB" sz="1100" b="0" i="0" dirty="0">
                          <a:solidFill>
                            <a:srgbClr val="000000"/>
                          </a:solidFill>
                          <a:effectLst/>
                          <a:latin typeface="Comic Sans MS" panose="030F0702030302020204" pitchFamily="66" charset="0"/>
                        </a:rPr>
                        <a:t>The working day can be lengthened e.g. one team can finish as another team in a different time zone begins. </a:t>
                      </a:r>
                    </a:p>
                  </a:txBody>
                  <a:tcPr marL="76732" marR="76732" marT="38366" marB="383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extLst>
                  <a:ext uri="{0D108BD9-81ED-4DB2-BD59-A6C34878D82A}">
                    <a16:rowId xmlns:a16="http://schemas.microsoft.com/office/drawing/2014/main" val="261668525"/>
                  </a:ext>
                </a:extLst>
              </a:tr>
            </a:tbl>
          </a:graphicData>
        </a:graphic>
      </p:graphicFrame>
      <p:graphicFrame>
        <p:nvGraphicFramePr>
          <p:cNvPr id="6" name="Table 5">
            <a:extLst>
              <a:ext uri="{FF2B5EF4-FFF2-40B4-BE49-F238E27FC236}">
                <a16:creationId xmlns:a16="http://schemas.microsoft.com/office/drawing/2014/main" id="{8CBD8137-0B93-4775-A89A-A81A523AB9F7}"/>
              </a:ext>
            </a:extLst>
          </p:cNvPr>
          <p:cNvGraphicFramePr>
            <a:graphicFrameLocks noGrp="1"/>
          </p:cNvGraphicFramePr>
          <p:nvPr>
            <p:extLst>
              <p:ext uri="{D42A27DB-BD31-4B8C-83A1-F6EECF244321}">
                <p14:modId xmlns:p14="http://schemas.microsoft.com/office/powerpoint/2010/main" val="1628222635"/>
              </p:ext>
            </p:extLst>
          </p:nvPr>
        </p:nvGraphicFramePr>
        <p:xfrm>
          <a:off x="6533322" y="1311588"/>
          <a:ext cx="5499648" cy="2743579"/>
        </p:xfrm>
        <a:graphic>
          <a:graphicData uri="http://schemas.openxmlformats.org/drawingml/2006/table">
            <a:tbl>
              <a:tblPr/>
              <a:tblGrid>
                <a:gridCol w="1800284">
                  <a:extLst>
                    <a:ext uri="{9D8B030D-6E8A-4147-A177-3AD203B41FA5}">
                      <a16:colId xmlns:a16="http://schemas.microsoft.com/office/drawing/2014/main" val="10454009"/>
                    </a:ext>
                  </a:extLst>
                </a:gridCol>
                <a:gridCol w="1009915">
                  <a:extLst>
                    <a:ext uri="{9D8B030D-6E8A-4147-A177-3AD203B41FA5}">
                      <a16:colId xmlns:a16="http://schemas.microsoft.com/office/drawing/2014/main" val="1903009938"/>
                    </a:ext>
                  </a:extLst>
                </a:gridCol>
                <a:gridCol w="2689449">
                  <a:extLst>
                    <a:ext uri="{9D8B030D-6E8A-4147-A177-3AD203B41FA5}">
                      <a16:colId xmlns:a16="http://schemas.microsoft.com/office/drawing/2014/main" val="3972748878"/>
                    </a:ext>
                  </a:extLst>
                </a:gridCol>
              </a:tblGrid>
              <a:tr h="444047">
                <a:tc>
                  <a:txBody>
                    <a:bodyPr/>
                    <a:lstStyle/>
                    <a:p>
                      <a:pPr algn="l" fontAlgn="base"/>
                      <a:r>
                        <a:rPr lang="en-GB" sz="1100" b="1" i="0" dirty="0">
                          <a:solidFill>
                            <a:srgbClr val="FFFFFF"/>
                          </a:solidFill>
                          <a:effectLst/>
                          <a:latin typeface="Comic Sans MS" panose="030F0702030302020204" pitchFamily="66" charset="0"/>
                        </a:rPr>
                        <a:t>Type of collaborative 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323"/>
                    </a:solidFill>
                  </a:tcPr>
                </a:tc>
                <a:tc>
                  <a:txBody>
                    <a:bodyPr/>
                    <a:lstStyle/>
                    <a:p>
                      <a:pPr algn="l" fontAlgn="base"/>
                      <a:r>
                        <a:rPr lang="en-GB" sz="1100" b="1" i="0" dirty="0">
                          <a:solidFill>
                            <a:srgbClr val="FFFFFF"/>
                          </a:solidFill>
                          <a:effectLst/>
                          <a:latin typeface="Comic Sans MS" panose="030F0702030302020204" pitchFamily="66" charset="0"/>
                        </a:rPr>
                        <a:t>Examples​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323"/>
                    </a:solidFill>
                  </a:tcPr>
                </a:tc>
                <a:tc>
                  <a:txBody>
                    <a:bodyPr/>
                    <a:lstStyle/>
                    <a:p>
                      <a:pPr algn="l" fontAlgn="base"/>
                      <a:r>
                        <a:rPr lang="en-GB" sz="1100" b="1" i="0" dirty="0">
                          <a:solidFill>
                            <a:srgbClr val="FFFFFF"/>
                          </a:solidFill>
                          <a:effectLst/>
                          <a:latin typeface="Comic Sans MS" panose="030F0702030302020204" pitchFamily="66" charset="0"/>
                        </a:rPr>
                        <a:t>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323"/>
                    </a:solidFill>
                  </a:tcPr>
                </a:tc>
                <a:extLst>
                  <a:ext uri="{0D108BD9-81ED-4DB2-BD59-A6C34878D82A}">
                    <a16:rowId xmlns:a16="http://schemas.microsoft.com/office/drawing/2014/main" val="4230466729"/>
                  </a:ext>
                </a:extLst>
              </a:tr>
              <a:tr h="618495">
                <a:tc>
                  <a:txBody>
                    <a:bodyPr/>
                    <a:lstStyle/>
                    <a:p>
                      <a:pPr algn="l" fontAlgn="base"/>
                      <a:r>
                        <a:rPr lang="en-GB" sz="1100" b="0" i="0">
                          <a:solidFill>
                            <a:srgbClr val="000000"/>
                          </a:solidFill>
                          <a:effectLst/>
                          <a:latin typeface="Comic Sans MS" panose="030F0702030302020204" pitchFamily="66" charset="0"/>
                        </a:rPr>
                        <a:t>Interoffice chat programmes​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tc>
                  <a:txBody>
                    <a:bodyPr/>
                    <a:lstStyle/>
                    <a:p>
                      <a:pPr algn="l" fontAlgn="base"/>
                      <a:r>
                        <a:rPr lang="en-GB" sz="1100" b="0" i="0" dirty="0" err="1">
                          <a:solidFill>
                            <a:srgbClr val="000000"/>
                          </a:solidFill>
                          <a:effectLst/>
                          <a:latin typeface="Comic Sans MS" panose="030F0702030302020204" pitchFamily="66" charset="0"/>
                        </a:rPr>
                        <a:t>LiveChat</a:t>
                      </a:r>
                      <a:r>
                        <a:rPr lang="en-GB" sz="1100" b="0" i="0" dirty="0">
                          <a:solidFill>
                            <a:srgbClr val="000000"/>
                          </a:solidFill>
                          <a:effectLst/>
                          <a:latin typeface="Comic Sans MS" panose="030F0702030302020204" pitchFamily="66" charset="0"/>
                        </a:rPr>
                        <a:t>, Office Chat​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tc>
                  <a:txBody>
                    <a:bodyPr/>
                    <a:lstStyle/>
                    <a:p>
                      <a:pPr algn="l" fontAlgn="base"/>
                      <a:r>
                        <a:rPr lang="en-GB" sz="1100" b="0" i="0" dirty="0">
                          <a:solidFill>
                            <a:srgbClr val="000000"/>
                          </a:solidFill>
                          <a:effectLst/>
                          <a:latin typeface="Comic Sans MS" panose="030F0702030302020204" pitchFamily="66" charset="0"/>
                        </a:rPr>
                        <a:t>Useful for answering business questions more quickly than through 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extLst>
                  <a:ext uri="{0D108BD9-81ED-4DB2-BD59-A6C34878D82A}">
                    <a16:rowId xmlns:a16="http://schemas.microsoft.com/office/drawing/2014/main" val="1481212876"/>
                  </a:ext>
                </a:extLst>
              </a:tr>
              <a:tr h="444047">
                <a:tc>
                  <a:txBody>
                    <a:bodyPr/>
                    <a:lstStyle/>
                    <a:p>
                      <a:pPr algn="l" fontAlgn="base"/>
                      <a:r>
                        <a:rPr lang="en-GB" sz="1100" b="0" i="0">
                          <a:solidFill>
                            <a:srgbClr val="000000"/>
                          </a:solidFill>
                          <a:effectLst/>
                          <a:latin typeface="Comic Sans MS" panose="030F0702030302020204" pitchFamily="66" charset="0"/>
                        </a:rPr>
                        <a:t>Conferencing 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tc>
                  <a:txBody>
                    <a:bodyPr/>
                    <a:lstStyle/>
                    <a:p>
                      <a:pPr algn="l" fontAlgn="base"/>
                      <a:r>
                        <a:rPr lang="en-GB" sz="1100" b="0" i="0">
                          <a:solidFill>
                            <a:srgbClr val="000000"/>
                          </a:solidFill>
                          <a:effectLst/>
                          <a:latin typeface="Comic Sans MS" panose="030F0702030302020204" pitchFamily="66" charset="0"/>
                        </a:rPr>
                        <a:t>GoToMeeting​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tc>
                  <a:txBody>
                    <a:bodyPr/>
                    <a:lstStyle/>
                    <a:p>
                      <a:pPr algn="l" fontAlgn="base"/>
                      <a:r>
                        <a:rPr lang="en-GB" sz="1100" b="0" i="0" dirty="0">
                          <a:solidFill>
                            <a:srgbClr val="000000"/>
                          </a:solidFill>
                          <a:effectLst/>
                          <a:latin typeface="Comic Sans MS" panose="030F0702030302020204" pitchFamily="66" charset="0"/>
                        </a:rPr>
                        <a:t>Used to support meetings without employees having to travel​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extLst>
                  <a:ext uri="{0D108BD9-81ED-4DB2-BD59-A6C34878D82A}">
                    <a16:rowId xmlns:a16="http://schemas.microsoft.com/office/drawing/2014/main" val="2044774211"/>
                  </a:ext>
                </a:extLst>
              </a:tr>
              <a:tr h="618495">
                <a:tc>
                  <a:txBody>
                    <a:bodyPr/>
                    <a:lstStyle/>
                    <a:p>
                      <a:pPr algn="l" fontAlgn="base"/>
                      <a:r>
                        <a:rPr lang="en-GB" sz="1100" b="0" i="0">
                          <a:solidFill>
                            <a:srgbClr val="000000"/>
                          </a:solidFill>
                          <a:effectLst/>
                          <a:latin typeface="Comic Sans MS" panose="030F0702030302020204" pitchFamily="66" charset="0"/>
                        </a:rPr>
                        <a:t>Project support technologies​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tc>
                  <a:txBody>
                    <a:bodyPr/>
                    <a:lstStyle/>
                    <a:p>
                      <a:pPr algn="l" fontAlgn="base"/>
                      <a:r>
                        <a:rPr lang="en-GB" sz="1100" b="0" i="0">
                          <a:solidFill>
                            <a:srgbClr val="000000"/>
                          </a:solidFill>
                          <a:effectLst/>
                          <a:latin typeface="Comic Sans MS" panose="030F0702030302020204" pitchFamily="66" charset="0"/>
                        </a:rPr>
                        <a:t>Google Drive,DropBox​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tc>
                  <a:txBody>
                    <a:bodyPr/>
                    <a:lstStyle/>
                    <a:p>
                      <a:pPr algn="l" fontAlgn="base"/>
                      <a:r>
                        <a:rPr lang="en-GB" sz="1100" b="0" i="0">
                          <a:solidFill>
                            <a:srgbClr val="000000"/>
                          </a:solidFill>
                          <a:effectLst/>
                          <a:latin typeface="Comic Sans MS" panose="030F0702030302020204" pitchFamily="66" charset="0"/>
                        </a:rPr>
                        <a:t>Support document sharing​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C"/>
                    </a:solidFill>
                  </a:tcPr>
                </a:tc>
                <a:extLst>
                  <a:ext uri="{0D108BD9-81ED-4DB2-BD59-A6C34878D82A}">
                    <a16:rowId xmlns:a16="http://schemas.microsoft.com/office/drawing/2014/main" val="953256569"/>
                  </a:ext>
                </a:extLst>
              </a:tr>
              <a:tr h="618495">
                <a:tc>
                  <a:txBody>
                    <a:bodyPr/>
                    <a:lstStyle/>
                    <a:p>
                      <a:pPr algn="l" fontAlgn="base"/>
                      <a:r>
                        <a:rPr lang="en-GB" sz="1100" b="0" i="0">
                          <a:solidFill>
                            <a:srgbClr val="000000"/>
                          </a:solidFill>
                          <a:effectLst/>
                          <a:latin typeface="Comic Sans MS" panose="030F0702030302020204" pitchFamily="66" charset="0"/>
                        </a:rPr>
                        <a:t>Project support technologies​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tc>
                  <a:txBody>
                    <a:bodyPr/>
                    <a:lstStyle/>
                    <a:p>
                      <a:pPr algn="l" fontAlgn="base"/>
                      <a:r>
                        <a:rPr lang="en-GB" sz="1100" b="0" i="0">
                          <a:solidFill>
                            <a:srgbClr val="000000"/>
                          </a:solidFill>
                          <a:effectLst/>
                          <a:latin typeface="Comic Sans MS" panose="030F0702030302020204" pitchFamily="66" charset="0"/>
                        </a:rPr>
                        <a:t>FlockDraw​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tc>
                  <a:txBody>
                    <a:bodyPr/>
                    <a:lstStyle/>
                    <a:p>
                      <a:pPr algn="l" fontAlgn="base"/>
                      <a:r>
                        <a:rPr lang="en-GB" sz="1100" b="0" i="0" dirty="0">
                          <a:solidFill>
                            <a:srgbClr val="000000"/>
                          </a:solidFill>
                          <a:effectLst/>
                          <a:latin typeface="Comic Sans MS" panose="030F0702030302020204" pitchFamily="66" charset="0"/>
                        </a:rPr>
                        <a:t>Enables team members to edit images simultaneously in real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2E8"/>
                    </a:solidFill>
                  </a:tcPr>
                </a:tc>
                <a:extLst>
                  <a:ext uri="{0D108BD9-81ED-4DB2-BD59-A6C34878D82A}">
                    <a16:rowId xmlns:a16="http://schemas.microsoft.com/office/drawing/2014/main" val="3800136000"/>
                  </a:ext>
                </a:extLst>
              </a:tr>
            </a:tbl>
          </a:graphicData>
        </a:graphic>
      </p:graphicFrame>
      <p:sp>
        <p:nvSpPr>
          <p:cNvPr id="8" name="Rectangle 7">
            <a:extLst>
              <a:ext uri="{FF2B5EF4-FFF2-40B4-BE49-F238E27FC236}">
                <a16:creationId xmlns:a16="http://schemas.microsoft.com/office/drawing/2014/main" id="{ECDB2C21-B774-4980-AB7D-2F19960AE9B3}"/>
              </a:ext>
            </a:extLst>
          </p:cNvPr>
          <p:cNvSpPr/>
          <p:nvPr/>
        </p:nvSpPr>
        <p:spPr>
          <a:xfrm>
            <a:off x="238540" y="1240908"/>
            <a:ext cx="6197601" cy="1701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1100" b="1" dirty="0">
                <a:solidFill>
                  <a:schemeClr val="tx1"/>
                </a:solidFill>
                <a:latin typeface="Comic Sans MS" panose="030F0702030302020204" pitchFamily="66" charset="0"/>
              </a:rPr>
              <a:t>Collaborative Technologies</a:t>
            </a:r>
          </a:p>
          <a:p>
            <a:pPr fontAlgn="base"/>
            <a:endParaRPr lang="en-GB" sz="1100" b="1" dirty="0">
              <a:solidFill>
                <a:schemeClr val="tx1"/>
              </a:solidFill>
              <a:latin typeface="Comic Sans MS" panose="030F0702030302020204" pitchFamily="66" charset="0"/>
            </a:endParaRPr>
          </a:p>
          <a:p>
            <a:pPr fontAlgn="base"/>
            <a:r>
              <a:rPr lang="en-GB" sz="1100" dirty="0">
                <a:solidFill>
                  <a:schemeClr val="tx1"/>
                </a:solidFill>
                <a:latin typeface="Comic Sans MS" panose="030F0702030302020204" pitchFamily="66" charset="0"/>
              </a:rPr>
              <a:t>Collaborative technologies enable staff to work together more effectively, allowing them to communicate and share information and documentation more easily.</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There are lots of technologies and software to help employees to communicate and collaborate.</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e.g. employees on different locations could work together on the designs for a new product, working in the same files at the same time.</a:t>
            </a:r>
            <a:endParaRPr lang="en-US" sz="1100" dirty="0">
              <a:solidFill>
                <a:schemeClr val="tx1"/>
              </a:solidFill>
              <a:latin typeface="Comic Sans MS" panose="030F0702030302020204" pitchFamily="66" charset="0"/>
            </a:endParaRPr>
          </a:p>
        </p:txBody>
      </p:sp>
      <p:sp>
        <p:nvSpPr>
          <p:cNvPr id="9" name="Rectangle 8">
            <a:extLst>
              <a:ext uri="{FF2B5EF4-FFF2-40B4-BE49-F238E27FC236}">
                <a16:creationId xmlns:a16="http://schemas.microsoft.com/office/drawing/2014/main" id="{1ED10C5B-45AB-4F0E-AE9E-64A26587CB94}"/>
              </a:ext>
            </a:extLst>
          </p:cNvPr>
          <p:cNvSpPr/>
          <p:nvPr/>
        </p:nvSpPr>
        <p:spPr>
          <a:xfrm>
            <a:off x="6533323" y="4172247"/>
            <a:ext cx="5499650" cy="25444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1100" b="1" dirty="0">
                <a:solidFill>
                  <a:schemeClr val="tx1"/>
                </a:solidFill>
                <a:latin typeface="Comic Sans MS" panose="030F0702030302020204" pitchFamily="66" charset="0"/>
              </a:rPr>
              <a:t>Version Control</a:t>
            </a:r>
          </a:p>
          <a:p>
            <a:pPr fontAlgn="base"/>
            <a:endParaRPr lang="en-GB" sz="1100" b="1" dirty="0">
              <a:solidFill>
                <a:schemeClr val="tx1"/>
              </a:solidFill>
              <a:latin typeface="Comic Sans MS" panose="030F0702030302020204" pitchFamily="66" charset="0"/>
            </a:endParaRPr>
          </a:p>
          <a:p>
            <a:pPr fontAlgn="base"/>
            <a:r>
              <a:rPr lang="en-GB" sz="1100" dirty="0">
                <a:solidFill>
                  <a:schemeClr val="tx1"/>
                </a:solidFill>
                <a:latin typeface="Comic Sans MS" panose="030F0702030302020204" pitchFamily="66" charset="0"/>
              </a:rPr>
              <a:t>If several people are working on the same document, they could each save their document onto their computer, which would create several versions of the same document.</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They could also overwrite each other’s work.</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One way to overcome this is to use </a:t>
            </a:r>
            <a:r>
              <a:rPr lang="en-GB" sz="1100" b="1" dirty="0">
                <a:solidFill>
                  <a:schemeClr val="tx1"/>
                </a:solidFill>
                <a:latin typeface="Comic Sans MS" panose="030F0702030302020204" pitchFamily="66" charset="0"/>
              </a:rPr>
              <a:t>version control </a:t>
            </a:r>
            <a:r>
              <a:rPr lang="en-GB" sz="1100" dirty="0">
                <a:solidFill>
                  <a:schemeClr val="tx1"/>
                </a:solidFill>
                <a:latin typeface="Comic Sans MS" panose="030F0702030302020204" pitchFamily="66" charset="0"/>
              </a:rPr>
              <a:t>which can have the following features:</a:t>
            </a:r>
            <a:r>
              <a:rPr lang="en-US" sz="1100" dirty="0">
                <a:solidFill>
                  <a:schemeClr val="tx1"/>
                </a:solidFill>
                <a:latin typeface="Comic Sans MS" panose="030F0702030302020204" pitchFamily="66" charset="0"/>
              </a:rPr>
              <a:t>​</a:t>
            </a:r>
          </a:p>
          <a:p>
            <a:pPr fontAlgn="base"/>
            <a:r>
              <a:rPr lang="en-GB" sz="1100" b="1" dirty="0">
                <a:solidFill>
                  <a:schemeClr val="tx1"/>
                </a:solidFill>
                <a:latin typeface="Comic Sans MS" panose="030F0702030302020204" pitchFamily="66" charset="0"/>
              </a:rPr>
              <a:t>Workflow –</a:t>
            </a:r>
            <a:r>
              <a:rPr lang="en-GB" sz="1100" dirty="0">
                <a:solidFill>
                  <a:schemeClr val="tx1"/>
                </a:solidFill>
                <a:latin typeface="Comic Sans MS" panose="030F0702030302020204" pitchFamily="66" charset="0"/>
              </a:rPr>
              <a:t> only one person can work on a document at a time. </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One person at a time has edit access, the other people only have read access.</a:t>
            </a:r>
            <a:r>
              <a:rPr lang="en-US" sz="1100" dirty="0">
                <a:solidFill>
                  <a:schemeClr val="tx1"/>
                </a:solidFill>
                <a:latin typeface="Comic Sans MS" panose="030F0702030302020204" pitchFamily="66" charset="0"/>
              </a:rPr>
              <a:t>​</a:t>
            </a:r>
          </a:p>
          <a:p>
            <a:pPr fontAlgn="base"/>
            <a:r>
              <a:rPr lang="en-GB" sz="1100" b="1" dirty="0">
                <a:solidFill>
                  <a:schemeClr val="tx1"/>
                </a:solidFill>
                <a:latin typeface="Comic Sans MS" panose="030F0702030302020204" pitchFamily="66" charset="0"/>
              </a:rPr>
              <a:t>History</a:t>
            </a:r>
            <a:r>
              <a:rPr lang="en-GB" sz="1100" dirty="0">
                <a:solidFill>
                  <a:schemeClr val="tx1"/>
                </a:solidFill>
                <a:latin typeface="Comic Sans MS" panose="030F0702030302020204" pitchFamily="66" charset="0"/>
              </a:rPr>
              <a:t> – a of what has been changed and who has changed it is kept.​</a:t>
            </a:r>
          </a:p>
          <a:p>
            <a:pPr fontAlgn="base"/>
            <a:r>
              <a:rPr lang="en-GB" sz="1100" dirty="0">
                <a:solidFill>
                  <a:schemeClr val="tx1"/>
                </a:solidFill>
                <a:latin typeface="Comic Sans MS" panose="030F0702030302020204" pitchFamily="66" charset="0"/>
              </a:rPr>
              <a:t>You can see the changes that have been made and then agree or disagree with them.</a:t>
            </a:r>
            <a:endParaRPr lang="en-US" sz="11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18999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47EF18E-4703-4011-BA53-0852EA2DC411}"/>
              </a:ext>
            </a:extLst>
          </p:cNvPr>
          <p:cNvSpPr>
            <a:spLocks noChangeArrowheads="1"/>
          </p:cNvSpPr>
          <p:nvPr/>
        </p:nvSpPr>
        <p:spPr bwMode="auto">
          <a:xfrm>
            <a:off x="118155" y="-2232"/>
            <a:ext cx="120738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altLang="en-US"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Component 3 Learning Aim A Modern Technologies - </a:t>
            </a:r>
            <a:r>
              <a:rPr lang="en-GB" altLang="en-US" sz="1200" b="1" dirty="0">
                <a:latin typeface="Comic Sans MS" panose="030F0702030302020204" pitchFamily="66" charset="0"/>
                <a:ea typeface="Calibri" panose="020F0502020204030204" pitchFamily="34" charset="0"/>
                <a:cs typeface="Times New Roman" panose="02020603050405020304" pitchFamily="18" charset="0"/>
              </a:rPr>
              <a:t>A2 Impact of Modern Technologies</a:t>
            </a:r>
          </a:p>
          <a:p>
            <a:pPr lvl="0" algn="ctr" eaLnBrk="0" fontAlgn="base" hangingPunct="0">
              <a:spcBef>
                <a:spcPct val="0"/>
              </a:spcBef>
              <a:spcAft>
                <a:spcPct val="0"/>
              </a:spcAft>
            </a:pPr>
            <a:r>
              <a:rPr lang="en-GB" altLang="en-US" sz="1200" b="1" dirty="0">
                <a:latin typeface="Comic Sans MS" panose="030F0702030302020204" pitchFamily="66" charset="0"/>
                <a:cs typeface="Times New Roman" panose="02020603050405020304" pitchFamily="18" charset="0"/>
              </a:rPr>
              <a:t>Using Modern Technology When Managing Teams: Communication and Collaboration</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E38EC52A-4B28-4D77-A483-90601492C530}"/>
              </a:ext>
            </a:extLst>
          </p:cNvPr>
          <p:cNvSpPr/>
          <p:nvPr/>
        </p:nvSpPr>
        <p:spPr>
          <a:xfrm>
            <a:off x="265043" y="742122"/>
            <a:ext cx="3803374" cy="1908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Tools for collaboration</a:t>
            </a:r>
          </a:p>
          <a:p>
            <a:pPr algn="ctr"/>
            <a:endParaRPr lang="en-GB" sz="1100" dirty="0">
              <a:solidFill>
                <a:schemeClr val="tx1"/>
              </a:solidFill>
              <a:latin typeface="Comic Sans MS" panose="030F0702030302020204" pitchFamily="66" charset="0"/>
            </a:endParaRPr>
          </a:p>
          <a:p>
            <a:pPr fontAlgn="base"/>
            <a:r>
              <a:rPr lang="en-GB" sz="1100" b="1" dirty="0">
                <a:solidFill>
                  <a:schemeClr val="tx1"/>
                </a:solidFill>
                <a:latin typeface="Comic Sans MS" panose="030F0702030302020204" pitchFamily="66" charset="0"/>
              </a:rPr>
              <a:t>Modern technologies have made it much easier for managers to monitor the activities of their teams. </a:t>
            </a:r>
            <a:r>
              <a:rPr lang="en-GB"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There are many tools that can be used to promote collaboration e.g. </a:t>
            </a:r>
            <a:r>
              <a:rPr lang="en-GB" sz="1100" dirty="0" err="1">
                <a:solidFill>
                  <a:schemeClr val="tx1"/>
                </a:solidFill>
                <a:latin typeface="Comic Sans MS" panose="030F0702030302020204" pitchFamily="66" charset="0"/>
              </a:rPr>
              <a:t>BaseCamp</a:t>
            </a:r>
            <a:r>
              <a:rPr lang="en-GB" sz="1100" dirty="0">
                <a:solidFill>
                  <a:schemeClr val="tx1"/>
                </a:solidFill>
                <a:latin typeface="Comic Sans MS" panose="030F0702030302020204" pitchFamily="66" charset="0"/>
              </a:rPr>
              <a:t>.</a:t>
            </a:r>
            <a:r>
              <a:rPr lang="en-US" sz="1100" dirty="0">
                <a:solidFill>
                  <a:schemeClr val="tx1"/>
                </a:solidFill>
                <a:latin typeface="Comic Sans MS" panose="030F0702030302020204" pitchFamily="66" charset="0"/>
              </a:rPr>
              <a:t>​</a:t>
            </a:r>
          </a:p>
          <a:p>
            <a:pPr fontAlgn="base"/>
            <a:r>
              <a:rPr lang="en-GB" sz="1100" dirty="0">
                <a:solidFill>
                  <a:schemeClr val="tx1"/>
                </a:solidFill>
                <a:latin typeface="Comic Sans MS" panose="030F0702030302020204" pitchFamily="66" charset="0"/>
              </a:rPr>
              <a:t>These tools include several features, such as:</a:t>
            </a:r>
            <a:endParaRPr lang="en-US" sz="1100" dirty="0">
              <a:solidFill>
                <a:schemeClr val="tx1"/>
              </a:solidFill>
              <a:latin typeface="Comic Sans MS" panose="030F0702030302020204" pitchFamily="66" charset="0"/>
            </a:endParaRP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To-do area,</a:t>
            </a:r>
            <a:r>
              <a:rPr lang="en-US" sz="1100" dirty="0">
                <a:solidFill>
                  <a:schemeClr val="tx1"/>
                </a:solidFill>
                <a:latin typeface="Comic Sans MS" panose="030F0702030302020204" pitchFamily="66" charset="0"/>
              </a:rPr>
              <a:t>​</a:t>
            </a: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Message board,</a:t>
            </a:r>
            <a:r>
              <a:rPr lang="en-US" sz="1100" dirty="0">
                <a:solidFill>
                  <a:schemeClr val="tx1"/>
                </a:solidFill>
                <a:latin typeface="Comic Sans MS" panose="030F0702030302020204" pitchFamily="66" charset="0"/>
              </a:rPr>
              <a:t>​</a:t>
            </a:r>
          </a:p>
          <a:p>
            <a:pPr marL="171450" indent="-171450" fontAlgn="base">
              <a:buFont typeface="Arial" panose="020B0604020202020204" pitchFamily="34" charset="0"/>
              <a:buChar char="•"/>
            </a:pPr>
            <a:r>
              <a:rPr lang="en-GB" sz="1100" dirty="0">
                <a:solidFill>
                  <a:schemeClr val="tx1"/>
                </a:solidFill>
                <a:latin typeface="Comic Sans MS" panose="030F0702030302020204" pitchFamily="66" charset="0"/>
              </a:rPr>
              <a:t>Schedule.</a:t>
            </a:r>
            <a:endParaRPr lang="en-US" sz="1100" dirty="0">
              <a:solidFill>
                <a:schemeClr val="tx1"/>
              </a:solidFill>
              <a:latin typeface="Comic Sans MS" panose="030F0702030302020204" pitchFamily="66" charset="0"/>
            </a:endParaRPr>
          </a:p>
        </p:txBody>
      </p:sp>
      <p:sp>
        <p:nvSpPr>
          <p:cNvPr id="4" name="Rectangle 3">
            <a:extLst>
              <a:ext uri="{FF2B5EF4-FFF2-40B4-BE49-F238E27FC236}">
                <a16:creationId xmlns:a16="http://schemas.microsoft.com/office/drawing/2014/main" id="{6CFF1387-E110-4D05-981D-360EF7F46043}"/>
              </a:ext>
            </a:extLst>
          </p:cNvPr>
          <p:cNvSpPr/>
          <p:nvPr/>
        </p:nvSpPr>
        <p:spPr>
          <a:xfrm>
            <a:off x="4293704" y="742122"/>
            <a:ext cx="4797287" cy="209384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Communicating as a team</a:t>
            </a:r>
          </a:p>
          <a:p>
            <a:pPr algn="ctr"/>
            <a:endParaRPr lang="en-GB" sz="1100" dirty="0">
              <a:solidFill>
                <a:schemeClr val="tx1"/>
              </a:solidFill>
              <a:latin typeface="Comic Sans MS" panose="030F0702030302020204" pitchFamily="66" charset="0"/>
            </a:endParaRPr>
          </a:p>
          <a:p>
            <a:pPr fontAlgn="base"/>
            <a:r>
              <a:rPr lang="en-GB" sz="1100" dirty="0">
                <a:solidFill>
                  <a:schemeClr val="tx1"/>
                </a:solidFill>
                <a:latin typeface="Comic Sans MS" panose="030F0702030302020204" pitchFamily="66" charset="0"/>
              </a:rPr>
              <a:t>Many organisations used chat programs to help staff in different departments or locations have a quick discussion.</a:t>
            </a:r>
          </a:p>
          <a:p>
            <a:pPr fontAlgn="base"/>
            <a:endParaRPr lang="en-GB" sz="1100" dirty="0">
              <a:solidFill>
                <a:schemeClr val="tx1"/>
              </a:solidFill>
              <a:latin typeface="Comic Sans MS" panose="030F0702030302020204" pitchFamily="66" charset="0"/>
            </a:endParaRPr>
          </a:p>
          <a:p>
            <a:pPr fontAlgn="base"/>
            <a:r>
              <a:rPr lang="en-GB" sz="1100" dirty="0">
                <a:solidFill>
                  <a:schemeClr val="tx1"/>
                </a:solidFill>
                <a:latin typeface="Comic Sans MS" panose="030F0702030302020204" pitchFamily="66" charset="0"/>
              </a:rPr>
              <a:t>One of the main benefits of this software is that you can see which of your colleagues is online, so it is clear who can be contacted. </a:t>
            </a:r>
            <a:r>
              <a:rPr lang="en-US" sz="1100" dirty="0">
                <a:solidFill>
                  <a:schemeClr val="tx1"/>
                </a:solidFill>
                <a:latin typeface="Comic Sans MS" panose="030F0702030302020204" pitchFamily="66" charset="0"/>
              </a:rPr>
              <a:t>​</a:t>
            </a:r>
          </a:p>
          <a:p>
            <a:pPr fontAlgn="base"/>
            <a:endParaRPr lang="en-US" sz="1100" dirty="0">
              <a:solidFill>
                <a:schemeClr val="tx1"/>
              </a:solidFill>
              <a:latin typeface="Comic Sans MS" panose="030F0702030302020204" pitchFamily="66" charset="0"/>
            </a:endParaRPr>
          </a:p>
          <a:p>
            <a:pPr fontAlgn="base"/>
            <a:r>
              <a:rPr lang="en-GB" sz="1100" dirty="0">
                <a:solidFill>
                  <a:schemeClr val="tx1"/>
                </a:solidFill>
                <a:latin typeface="Comic Sans MS" panose="030F0702030302020204" pitchFamily="66" charset="0"/>
              </a:rPr>
              <a:t>Other available settings include “busy”, “unavailable” or “offline”.</a:t>
            </a:r>
            <a:endParaRPr lang="en-US" sz="1100" dirty="0">
              <a:solidFill>
                <a:schemeClr val="tx1"/>
              </a:solidFill>
              <a:latin typeface="Comic Sans MS" panose="030F0702030302020204" pitchFamily="66" charset="0"/>
            </a:endParaRPr>
          </a:p>
          <a:p>
            <a:pPr algn="ctr"/>
            <a:endParaRPr lang="en-GB" sz="1100" dirty="0">
              <a:solidFill>
                <a:schemeClr val="tx1"/>
              </a:solidFill>
              <a:latin typeface="Comic Sans MS" panose="030F0702030302020204" pitchFamily="66" charset="0"/>
            </a:endParaRPr>
          </a:p>
        </p:txBody>
      </p:sp>
      <p:pic>
        <p:nvPicPr>
          <p:cNvPr id="7170" name="Picture 2">
            <a:extLst>
              <a:ext uri="{FF2B5EF4-FFF2-40B4-BE49-F238E27FC236}">
                <a16:creationId xmlns:a16="http://schemas.microsoft.com/office/drawing/2014/main" id="{8C65192B-5094-438A-BC5A-F876CECB9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0115" y="742122"/>
            <a:ext cx="2726842" cy="220975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3B2FE4B-F58A-4C5A-8A5D-F41AC911B167}"/>
              </a:ext>
            </a:extLst>
          </p:cNvPr>
          <p:cNvSpPr/>
          <p:nvPr/>
        </p:nvSpPr>
        <p:spPr>
          <a:xfrm>
            <a:off x="371061" y="2955235"/>
            <a:ext cx="4200940" cy="31606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anose="030F0702030302020204" pitchFamily="66" charset="0"/>
              </a:rPr>
              <a:t>Benefits of using collaborative and communication software to manage teams:</a:t>
            </a:r>
          </a:p>
          <a:p>
            <a:pPr algn="ctr"/>
            <a:endParaRPr lang="en-GB" sz="1100" dirty="0">
              <a:solidFill>
                <a:schemeClr val="tx1"/>
              </a:solidFill>
              <a:latin typeface="Comic Sans MS" panose="030F0702030302020204" pitchFamily="66" charset="0"/>
            </a:endParaRPr>
          </a:p>
          <a:p>
            <a:pPr marL="171450" indent="-171450" fontAlgn="base">
              <a:buFont typeface="Arial" panose="020B0604020202020204" pitchFamily="34" charset="0"/>
              <a:buChar char="•"/>
            </a:pPr>
            <a:r>
              <a:rPr lang="en-US" sz="1100" dirty="0">
                <a:solidFill>
                  <a:schemeClr val="tx1"/>
                </a:solidFill>
                <a:latin typeface="Comic Sans MS" panose="030F0702030302020204" pitchFamily="66" charset="0"/>
              </a:rPr>
              <a:t>Storing and managing relevant working files in a single location.​</a:t>
            </a:r>
          </a:p>
          <a:p>
            <a:pPr marL="171450" indent="-171450" fontAlgn="base">
              <a:buFont typeface="Arial" panose="020B0604020202020204" pitchFamily="34" charset="0"/>
              <a:buChar char="•"/>
            </a:pPr>
            <a:r>
              <a:rPr lang="en-US" sz="1100" dirty="0">
                <a:solidFill>
                  <a:schemeClr val="tx1"/>
                </a:solidFill>
                <a:latin typeface="Comic Sans MS" panose="030F0702030302020204" pitchFamily="66" charset="0"/>
              </a:rPr>
              <a:t>Ensuring that the file being worked on is the most up to date (as there is only one working copy of the file).​</a:t>
            </a:r>
          </a:p>
          <a:p>
            <a:pPr marL="171450" indent="-171450" fontAlgn="base">
              <a:buFont typeface="Arial" panose="020B0604020202020204" pitchFamily="34" charset="0"/>
              <a:buChar char="•"/>
            </a:pPr>
            <a:r>
              <a:rPr lang="en-US" sz="1100" dirty="0">
                <a:solidFill>
                  <a:schemeClr val="tx1"/>
                </a:solidFill>
                <a:latin typeface="Comic Sans MS" panose="030F0702030302020204" pitchFamily="66" charset="0"/>
              </a:rPr>
              <a:t>Archiving previous versions of the file.​​</a:t>
            </a:r>
          </a:p>
          <a:p>
            <a:pPr marL="171450" indent="-171450" fontAlgn="base">
              <a:buFont typeface="Arial" panose="020B0604020202020204" pitchFamily="34" charset="0"/>
              <a:buChar char="•"/>
            </a:pPr>
            <a:r>
              <a:rPr lang="en-US" sz="1100" dirty="0">
                <a:solidFill>
                  <a:schemeClr val="tx1"/>
                </a:solidFill>
                <a:latin typeface="Comic Sans MS" panose="030F0702030302020204" pitchFamily="66" charset="0"/>
              </a:rPr>
              <a:t>Using features of the software to allow team members to work on files at the same time.​</a:t>
            </a:r>
          </a:p>
          <a:p>
            <a:pPr marL="171450" indent="-171450" fontAlgn="base">
              <a:buFont typeface="Arial" panose="020B0604020202020204" pitchFamily="34" charset="0"/>
              <a:buChar char="•"/>
            </a:pPr>
            <a:r>
              <a:rPr lang="en-US" sz="1100" dirty="0">
                <a:solidFill>
                  <a:schemeClr val="tx1"/>
                </a:solidFill>
                <a:latin typeface="Comic Sans MS" panose="030F0702030302020204" pitchFamily="66" charset="0"/>
              </a:rPr>
              <a:t>Communicating with the whole team simultaneously.​</a:t>
            </a:r>
          </a:p>
          <a:p>
            <a:pPr marL="171450" indent="-171450" fontAlgn="base">
              <a:buFont typeface="Arial" panose="020B0604020202020204" pitchFamily="34" charset="0"/>
              <a:buChar char="•"/>
            </a:pPr>
            <a:r>
              <a:rPr lang="en-US" sz="1100" dirty="0">
                <a:solidFill>
                  <a:schemeClr val="tx1"/>
                </a:solidFill>
                <a:latin typeface="Comic Sans MS" panose="030F0702030302020204" pitchFamily="66" charset="0"/>
              </a:rPr>
              <a:t>Providing group support by the manager.​</a:t>
            </a:r>
          </a:p>
          <a:p>
            <a:pPr marL="171450" indent="-171450" fontAlgn="base">
              <a:buFont typeface="Arial" panose="020B0604020202020204" pitchFamily="34" charset="0"/>
              <a:buChar char="•"/>
            </a:pPr>
            <a:r>
              <a:rPr lang="en-US" sz="1100" dirty="0">
                <a:solidFill>
                  <a:schemeClr val="tx1"/>
                </a:solidFill>
                <a:latin typeface="Comic Sans MS" panose="030F0702030302020204" pitchFamily="66" charset="0"/>
              </a:rPr>
              <a:t>Saving discussions (in case they are needed later).</a:t>
            </a:r>
          </a:p>
          <a:p>
            <a:pPr algn="ctr"/>
            <a:endParaRPr lang="en-GB" dirty="0"/>
          </a:p>
        </p:txBody>
      </p:sp>
      <p:pic>
        <p:nvPicPr>
          <p:cNvPr id="7" name="Picture 6" descr="A screenshot of a social media post&#10;&#10;Description automatically generated">
            <a:extLst>
              <a:ext uri="{FF2B5EF4-FFF2-40B4-BE49-F238E27FC236}">
                <a16:creationId xmlns:a16="http://schemas.microsoft.com/office/drawing/2014/main" id="{1BB35853-C2A5-496E-9AE2-57F6469DC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0103" y="3369780"/>
            <a:ext cx="6103184" cy="3352454"/>
          </a:xfrm>
          <a:prstGeom prst="rect">
            <a:avLst/>
          </a:prstGeom>
          <a:ln>
            <a:solidFill>
              <a:schemeClr val="tx1"/>
            </a:solidFill>
          </a:ln>
        </p:spPr>
      </p:pic>
      <p:sp>
        <p:nvSpPr>
          <p:cNvPr id="8" name="Rectangle 7">
            <a:extLst>
              <a:ext uri="{FF2B5EF4-FFF2-40B4-BE49-F238E27FC236}">
                <a16:creationId xmlns:a16="http://schemas.microsoft.com/office/drawing/2014/main" id="{E4065DC3-2896-439C-BA8C-7B1CB2032A54}"/>
              </a:ext>
            </a:extLst>
          </p:cNvPr>
          <p:cNvSpPr/>
          <p:nvPr/>
        </p:nvSpPr>
        <p:spPr>
          <a:xfrm>
            <a:off x="6289637" y="3118654"/>
            <a:ext cx="3104115" cy="310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Example Exam Question</a:t>
            </a:r>
          </a:p>
        </p:txBody>
      </p:sp>
    </p:spTree>
    <p:extLst>
      <p:ext uri="{BB962C8B-B14F-4D97-AF65-F5344CB8AC3E}">
        <p14:creationId xmlns:p14="http://schemas.microsoft.com/office/powerpoint/2010/main" val="1485365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Type xmlns="950311dd-0a7a-4a17-b263-d65abc9f3320" xsi:nil="true"/>
    <Student_Groups xmlns="950311dd-0a7a-4a17-b263-d65abc9f3320">
      <UserInfo>
        <DisplayName/>
        <AccountId xsi:nil="true"/>
        <AccountType/>
      </UserInfo>
    </Student_Groups>
    <Templates xmlns="950311dd-0a7a-4a17-b263-d65abc9f3320" xsi:nil="true"/>
    <Self_Registration_Enabled xmlns="950311dd-0a7a-4a17-b263-d65abc9f3320" xsi:nil="true"/>
    <AppVersion xmlns="950311dd-0a7a-4a17-b263-d65abc9f3320" xsi:nil="true"/>
    <NotebookType xmlns="950311dd-0a7a-4a17-b263-d65abc9f3320" xsi:nil="true"/>
    <Students xmlns="950311dd-0a7a-4a17-b263-d65abc9f3320">
      <UserInfo>
        <DisplayName/>
        <AccountId xsi:nil="true"/>
        <AccountType/>
      </UserInfo>
    </Students>
    <Has_Teacher_Only_SectionGroup xmlns="950311dd-0a7a-4a17-b263-d65abc9f3320" xsi:nil="true"/>
    <DefaultSectionNames xmlns="950311dd-0a7a-4a17-b263-d65abc9f3320" xsi:nil="true"/>
    <Is_Collaboration_Space_Locked xmlns="950311dd-0a7a-4a17-b263-d65abc9f3320" xsi:nil="true"/>
    <Owner xmlns="950311dd-0a7a-4a17-b263-d65abc9f3320">
      <UserInfo>
        <DisplayName/>
        <AccountId xsi:nil="true"/>
        <AccountType/>
      </UserInfo>
    </Owner>
    <CultureName xmlns="950311dd-0a7a-4a17-b263-d65abc9f3320" xsi:nil="true"/>
    <Invited_Teachers xmlns="950311dd-0a7a-4a17-b263-d65abc9f3320" xsi:nil="true"/>
    <Invited_Students xmlns="950311dd-0a7a-4a17-b263-d65abc9f3320" xsi:nil="true"/>
    <Teachers xmlns="950311dd-0a7a-4a17-b263-d65abc9f3320">
      <UserInfo>
        <DisplayName/>
        <AccountId xsi:nil="true"/>
        <AccountType/>
      </UserInfo>
    </Teach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3CFE7D4059524CB40A5244679A5340" ma:contentTypeVersion="24" ma:contentTypeDescription="Create a new document." ma:contentTypeScope="" ma:versionID="0f7670cca2c23c0c93a5883476337109">
  <xsd:schema xmlns:xsd="http://www.w3.org/2001/XMLSchema" xmlns:xs="http://www.w3.org/2001/XMLSchema" xmlns:p="http://schemas.microsoft.com/office/2006/metadata/properties" xmlns:ns3="950311dd-0a7a-4a17-b263-d65abc9f3320" xmlns:ns4="810eac9e-1724-4af2-a551-1e4a044f9bc5" targetNamespace="http://schemas.microsoft.com/office/2006/metadata/properties" ma:root="true" ma:fieldsID="a52ee3c69590acab4f93f4dd86ea5264" ns3:_="" ns4:_="">
    <xsd:import namespace="950311dd-0a7a-4a17-b263-d65abc9f3320"/>
    <xsd:import namespace="810eac9e-1724-4af2-a551-1e4a044f9bc5"/>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AutoTags"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0311dd-0a7a-4a17-b263-d65abc9f332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AutoTags" ma:index="28" nillable="true" ma:displayName="Tags" ma:internalName="MediaServiceAutoTags" ma:readOnly="true">
      <xsd:simpleType>
        <xsd:restriction base="dms:Text"/>
      </xsd:simpleType>
    </xsd:element>
    <xsd:element name="MediaServiceDateTaken" ma:index="29" nillable="true" ma:displayName="MediaServiceDateTaken" ma:hidden="true" ma:internalName="MediaServiceDateTaken" ma:readOnly="true">
      <xsd:simpleType>
        <xsd:restriction base="dms:Text"/>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0eac9e-1724-4af2-a551-1e4a044f9bc5"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element name="SharingHintHash" ma:index="2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26ADBB-FD99-48DB-98F3-64E4C97871B5}">
  <ds:schemaRefs>
    <ds:schemaRef ds:uri="http://schemas.microsoft.com/office/2006/documentManagement/types"/>
    <ds:schemaRef ds:uri="810eac9e-1724-4af2-a551-1e4a044f9bc5"/>
    <ds:schemaRef ds:uri="http://purl.org/dc/elements/1.1/"/>
    <ds:schemaRef ds:uri="http://schemas.microsoft.com/office/2006/metadata/properties"/>
    <ds:schemaRef ds:uri="950311dd-0a7a-4a17-b263-d65abc9f3320"/>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8E7567C-31FA-4568-902B-A1C046C05AEB}">
  <ds:schemaRefs>
    <ds:schemaRef ds:uri="http://schemas.microsoft.com/sharepoint/v3/contenttype/forms"/>
  </ds:schemaRefs>
</ds:datastoreItem>
</file>

<file path=customXml/itemProps3.xml><?xml version="1.0" encoding="utf-8"?>
<ds:datastoreItem xmlns:ds="http://schemas.openxmlformats.org/officeDocument/2006/customXml" ds:itemID="{9A172721-C45B-41CD-89B6-B398E5B878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0311dd-0a7a-4a17-b263-d65abc9f3320"/>
    <ds:schemaRef ds:uri="810eac9e-1724-4af2-a551-1e4a044f9b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357</TotalTime>
  <Words>3417</Words>
  <Application>Microsoft Office PowerPoint</Application>
  <PresentationFormat>Widescreen</PresentationFormat>
  <Paragraphs>684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A BascombePrice</dc:creator>
  <cp:lastModifiedBy>Mrs A BascombePrice</cp:lastModifiedBy>
  <cp:revision>8</cp:revision>
  <dcterms:created xsi:type="dcterms:W3CDTF">2019-08-03T20:10:26Z</dcterms:created>
  <dcterms:modified xsi:type="dcterms:W3CDTF">2019-08-04T16:19:45Z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0x010100E83CFE7D4059524CB40A5244679A5340</vt:lpwstr>
  </property>
</Properties>
</file>