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22F55A-3C02-45E0-B389-DF6EA6C8DA4F}" v="1" dt="2019-08-05T16:29:41.2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rs A BascombePrice" userId="188aa921-7d7d-4b84-bc6e-600c55f323e4" providerId="ADAL" clId="{AE22F55A-3C02-45E0-B389-DF6EA6C8DA4F}"/>
    <pc:docChg chg="modSld">
      <pc:chgData name="Mrs A BascombePrice" userId="188aa921-7d7d-4b84-bc6e-600c55f323e4" providerId="ADAL" clId="{AE22F55A-3C02-45E0-B389-DF6EA6C8DA4F}" dt="2019-08-05T16:29:41.272" v="0" actId="208"/>
      <pc:docMkLst>
        <pc:docMk/>
      </pc:docMkLst>
      <pc:sldChg chg="modSp">
        <pc:chgData name="Mrs A BascombePrice" userId="188aa921-7d7d-4b84-bc6e-600c55f323e4" providerId="ADAL" clId="{AE22F55A-3C02-45E0-B389-DF6EA6C8DA4F}" dt="2019-08-05T16:29:41.272" v="0" actId="208"/>
        <pc:sldMkLst>
          <pc:docMk/>
          <pc:sldMk cId="1402961762" sldId="256"/>
        </pc:sldMkLst>
        <pc:picChg chg="mod">
          <ac:chgData name="Mrs A BascombePrice" userId="188aa921-7d7d-4b84-bc6e-600c55f323e4" providerId="ADAL" clId="{AE22F55A-3C02-45E0-B389-DF6EA6C8DA4F}" dt="2019-08-05T16:29:41.272" v="0" actId="208"/>
          <ac:picMkLst>
            <pc:docMk/>
            <pc:sldMk cId="1402961762" sldId="256"/>
            <ac:picMk id="1036" creationId="{D5113F8D-38CB-4D4E-B67B-A788DF7FAB3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FB228-D621-46F3-BFFE-EA2E5D1656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6CA2AF-FC74-44AE-950F-57847D6606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23357B-7A45-44D6-A8C0-46F774101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785F-1E48-4DEF-BFE9-60A47EA9C66E}" type="datetimeFigureOut">
              <a:rPr lang="en-GB" smtClean="0"/>
              <a:t>05/08/2019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019D9E-F747-4CA2-976C-92C545327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E75CB0-70FA-45D8-B889-D4825EC7F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530CB-10D7-442E-A8DC-FEC88EAF33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6922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E6AB6-AE09-4F1E-8A2C-5594D84B1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A835A3-6463-4085-8A4D-487ABC4F4B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508F7-0303-4CF4-B2A2-408F345A0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785F-1E48-4DEF-BFE9-60A47EA9C66E}" type="datetimeFigureOut">
              <a:rPr lang="en-GB" smtClean="0"/>
              <a:t>05/08/2019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02AE00-3994-4916-89FC-AC9D12702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46E8D8-7172-414A-ACE7-ACFDE4795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530CB-10D7-442E-A8DC-FEC88EAF33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9310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2A3541D-CE82-4D65-91F2-B8A089E808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606AB2-217E-4DFA-968C-31287ED9B7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82C6D0-89BB-4BB9-8340-67BF737A9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785F-1E48-4DEF-BFE9-60A47EA9C66E}" type="datetimeFigureOut">
              <a:rPr lang="en-GB" smtClean="0"/>
              <a:t>05/08/2019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2B35E1-0704-4EFC-85A7-4C8F222A4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44BA9D-39CB-41A3-B2C7-9BA77C5A0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530CB-10D7-442E-A8DC-FEC88EAF33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9506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C9A73-931A-4BFA-9FF9-5AB82A4EE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26942F-C6E8-405D-B1E9-C740F26C87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E1F63-8326-4BBB-B8FE-F753E04E6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785F-1E48-4DEF-BFE9-60A47EA9C66E}" type="datetimeFigureOut">
              <a:rPr lang="en-GB" smtClean="0"/>
              <a:t>05/08/2019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F72CEB-668D-49C9-8649-12225AFDD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3BAE40-5AE0-4139-8700-60837F20F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530CB-10D7-442E-A8DC-FEC88EAF33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7028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5EEED-C886-46B4-9BFB-A0478FA5B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6F6956-E86F-4E59-B01A-2E967329FD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139CD0-43B8-4D65-A26C-94403F6AC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785F-1E48-4DEF-BFE9-60A47EA9C66E}" type="datetimeFigureOut">
              <a:rPr lang="en-GB" smtClean="0"/>
              <a:t>05/08/2019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907911-C002-4293-A7C0-48CF2991D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13D4CE-96FC-47E9-9129-40D9B2CA2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530CB-10D7-442E-A8DC-FEC88EAF33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3498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D1D6C-1D92-4B56-BFEC-CA83801D9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692D7-EC4B-41DD-9C4A-54E4CE672E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A77300-A757-449D-B689-8B1C1847BA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AF26D9-F5C6-4D79-8657-8F68F625A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785F-1E48-4DEF-BFE9-60A47EA9C66E}" type="datetimeFigureOut">
              <a:rPr lang="en-GB" smtClean="0"/>
              <a:t>05/08/2019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97AC82-0AC8-4FDF-A4B6-0D5FCB326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8057BB-616D-4B57-A108-7FF832382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530CB-10D7-442E-A8DC-FEC88EAF33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7565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0CEAC-5C63-46A8-94A5-268588762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847F05-AB1B-4343-AD23-555F60889A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2ADFB6-BB40-418F-B62C-554677F95C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50FE97-2F3A-4C4C-9824-0C2D925F90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180D41-F99F-4029-A0CC-A0B2B601B1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6260BB-C332-4155-AA77-C96ADA15E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785F-1E48-4DEF-BFE9-60A47EA9C66E}" type="datetimeFigureOut">
              <a:rPr lang="en-GB" smtClean="0"/>
              <a:t>05/08/2019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EE2A80-0C3B-4860-97C0-9BD469C67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0BA798F-FA55-447F-B321-89DA3866A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530CB-10D7-442E-A8DC-FEC88EAF33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3657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21073-D480-4BA0-9B1C-F7025F254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E585AA-38DE-449A-9D6D-1D11CD5CB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785F-1E48-4DEF-BFE9-60A47EA9C66E}" type="datetimeFigureOut">
              <a:rPr lang="en-GB" smtClean="0"/>
              <a:t>05/08/2019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241B35-A48A-4249-B565-205C1BD79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097AE4-9FBA-4AC9-B2AB-7F4041060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530CB-10D7-442E-A8DC-FEC88EAF33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3267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DB93EC-2210-4F5B-A644-54ADE0E82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785F-1E48-4DEF-BFE9-60A47EA9C66E}" type="datetimeFigureOut">
              <a:rPr lang="en-GB" smtClean="0"/>
              <a:t>05/08/2019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095955-839E-47CF-9735-0A80A6C4A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9A1616-E364-4EE0-9B5C-B03871825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530CB-10D7-442E-A8DC-FEC88EAF33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9802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90088-1C7D-4B24-A1A0-512507417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15616E-D497-4C56-9DDF-A11CE88F56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E1FA07-A42A-4753-B39F-36DB7CF10E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4A9557-9DF7-4572-BB53-14FFA8167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785F-1E48-4DEF-BFE9-60A47EA9C66E}" type="datetimeFigureOut">
              <a:rPr lang="en-GB" smtClean="0"/>
              <a:t>05/08/2019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60C046-195C-4CB8-811F-49C2FD337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ACA724-F07A-41E6-9F81-26EC235D8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530CB-10D7-442E-A8DC-FEC88EAF33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9604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9E38C-CA9A-4F60-A9CF-D08965480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661305-3DA9-4CE7-9D46-EBFFB8A960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36A809-F71D-42B7-B6F8-EB6589F405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FB6EEE-9FDD-40FE-954E-08B96B95C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785F-1E48-4DEF-BFE9-60A47EA9C66E}" type="datetimeFigureOut">
              <a:rPr lang="en-GB" smtClean="0"/>
              <a:t>05/08/2019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D8679E-7674-4E90-AED5-CB34F0D49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AC0449-06A3-4BCA-AA40-4AE910DC3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530CB-10D7-442E-A8DC-FEC88EAF33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8924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A87C06-5FB3-4C89-9AC1-329723406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E43B9E-E7BB-42C5-ABA7-D589CF225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FFBE22-DD78-4828-9598-A3C3F629BB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A785F-1E48-4DEF-BFE9-60A47EA9C66E}" type="datetimeFigureOut">
              <a:rPr lang="en-GB" smtClean="0"/>
              <a:t>05/08/2019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01F96D-9EBE-4DC0-A99A-C51CFD47C7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EF0BD0-E15F-45BC-987B-74A24E9354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530CB-10D7-442E-A8DC-FEC88EAF33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876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tmp"/><Relationship Id="rId3" Type="http://schemas.openxmlformats.org/officeDocument/2006/relationships/image" Target="../media/image2.tmp"/><Relationship Id="rId7" Type="http://schemas.openxmlformats.org/officeDocument/2006/relationships/image" Target="../media/image6.png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tm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tmp"/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png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F67273F-564D-499B-9DD0-90331E417C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155" y="-2232"/>
            <a:ext cx="1207384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Component 3 Learning Aim D Planning and communication in digital systems </a:t>
            </a:r>
            <a:r>
              <a:rPr lang="en-GB" altLang="en-US" sz="1200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D1 Forms of Notation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1200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Information and Data Flow Diagrams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E0A357D-8C3B-4C7E-BE32-AFA928544456}"/>
              </a:ext>
            </a:extLst>
          </p:cNvPr>
          <p:cNvSpPr/>
          <p:nvPr/>
        </p:nvSpPr>
        <p:spPr>
          <a:xfrm>
            <a:off x="182881" y="604912"/>
            <a:ext cx="3196424" cy="20587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100" b="1" dirty="0">
                <a:solidFill>
                  <a:schemeClr val="tx1"/>
                </a:solidFill>
                <a:latin typeface="Comic Sans MS" panose="030F0702030302020204" pitchFamily="66" charset="0"/>
              </a:rPr>
              <a:t>Presenting Information</a:t>
            </a:r>
          </a:p>
          <a:p>
            <a:pPr algn="ctr"/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Information may be presented in a number of different ways: 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Written descriptions</a:t>
            </a: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Tables</a:t>
            </a: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Charts​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Diagrams​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Storyboards​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Infographics​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Dashboards</a:t>
            </a:r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0A9983C-069D-40EE-B33F-E1593C203307}"/>
              </a:ext>
            </a:extLst>
          </p:cNvPr>
          <p:cNvSpPr/>
          <p:nvPr/>
        </p:nvSpPr>
        <p:spPr>
          <a:xfrm>
            <a:off x="3511826" y="604912"/>
            <a:ext cx="5406887" cy="295523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  <a:latin typeface="Comic Sans MS" panose="030F0702030302020204" pitchFamily="66" charset="0"/>
              </a:rPr>
              <a:t>Information Flow Diagrams (IFDs)</a:t>
            </a:r>
          </a:p>
          <a:p>
            <a:pPr algn="ctr"/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IFDs show how information flows through a system or organisation including: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People / users of the system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How information flows between organisations and how information flows between different areas of an organisation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171450" indent="-171450" fontAlgn="base">
              <a:buFont typeface="Arial" panose="020B0604020202020204" pitchFamily="34" charset="0"/>
              <a:buChar char="•"/>
            </a:pPr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171450" indent="-171450" fontAlgn="base">
              <a:buFont typeface="Arial" panose="020B0604020202020204" pitchFamily="34" charset="0"/>
              <a:buChar char="•"/>
            </a:pPr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171450" indent="-171450" fontAlgn="base">
              <a:buFont typeface="Arial" panose="020B0604020202020204" pitchFamily="34" charset="0"/>
              <a:buChar char="•"/>
            </a:pPr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171450" indent="-171450" fontAlgn="base">
              <a:buFont typeface="Arial" panose="020B0604020202020204" pitchFamily="34" charset="0"/>
              <a:buChar char="•"/>
            </a:pPr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171450" indent="-171450" fontAlgn="base">
              <a:buFont typeface="Arial" panose="020B0604020202020204" pitchFamily="34" charset="0"/>
              <a:buChar char="•"/>
            </a:pPr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171450" indent="-171450" fontAlgn="base">
              <a:buFont typeface="Arial" panose="020B0604020202020204" pitchFamily="34" charset="0"/>
              <a:buChar char="•"/>
            </a:pPr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171450" indent="-171450" fontAlgn="base">
              <a:buFont typeface="Arial" panose="020B0604020202020204" pitchFamily="34" charset="0"/>
              <a:buChar char="•"/>
            </a:pPr>
            <a:endParaRPr lang="en-US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14" name="Picture 13" descr="A sign on the side of a building&#10;&#10;Description automatically generated">
            <a:extLst>
              <a:ext uri="{FF2B5EF4-FFF2-40B4-BE49-F238E27FC236}">
                <a16:creationId xmlns:a16="http://schemas.microsoft.com/office/drawing/2014/main" id="{24E78B17-72AF-445F-9E1D-AB881BF0CA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7835" y="1855186"/>
            <a:ext cx="4794868" cy="1617004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B533C5BC-5905-4DEF-A3A3-76B8FB4A7246}"/>
              </a:ext>
            </a:extLst>
          </p:cNvPr>
          <p:cNvSpPr/>
          <p:nvPr/>
        </p:nvSpPr>
        <p:spPr>
          <a:xfrm>
            <a:off x="9036772" y="604912"/>
            <a:ext cx="3004523" cy="295523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  <a:latin typeface="Comic Sans MS" panose="030F0702030302020204" pitchFamily="66" charset="0"/>
              </a:rPr>
              <a:t>How to create IFDs</a:t>
            </a:r>
          </a:p>
          <a:p>
            <a:pPr algn="ctr"/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Use squares for key parts of the system such as people or departments.</a:t>
            </a:r>
          </a:p>
          <a:p>
            <a:pPr fontAlgn="base"/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fontAlgn="base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Use arrows to show how the information flows around the system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fontAlgn="base"/>
            <a:endParaRPr lang="en-US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Label the arrow with what information is 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being transferred</a:t>
            </a:r>
          </a:p>
          <a:p>
            <a:pPr fontAlgn="base"/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endParaRPr lang="en-US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17" name="Picture 16" descr="A screenshot of a cell phone&#10;&#10;Description automatically generated">
            <a:extLst>
              <a:ext uri="{FF2B5EF4-FFF2-40B4-BE49-F238E27FC236}">
                <a16:creationId xmlns:a16="http://schemas.microsoft.com/office/drawing/2014/main" id="{CA1AA0BC-87DC-4860-A90D-4FCC6CFB77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9776" y="2492781"/>
            <a:ext cx="2698513" cy="936219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F9778057-ACB6-4D73-B3D0-2AAE73DD9559}"/>
              </a:ext>
            </a:extLst>
          </p:cNvPr>
          <p:cNvSpPr/>
          <p:nvPr/>
        </p:nvSpPr>
        <p:spPr>
          <a:xfrm>
            <a:off x="182881" y="2725393"/>
            <a:ext cx="3196424" cy="405102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  <a:latin typeface="Comic Sans MS" panose="030F0702030302020204" pitchFamily="66" charset="0"/>
              </a:rPr>
              <a:t>Data Flow Diagrams</a:t>
            </a:r>
          </a:p>
          <a:p>
            <a:pPr algn="ctr"/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A data flow diagram shows: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Who or where the input data comes from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How data flows around the system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How the data is processed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What data is stored 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Who or where data from the system is output to.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171450" indent="-171450" fontAlgn="base">
              <a:buFont typeface="Arial" panose="020B0604020202020204" pitchFamily="34" charset="0"/>
              <a:buChar char="•"/>
            </a:pPr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171450" indent="-171450" fontAlgn="base">
              <a:buFont typeface="Arial" panose="020B0604020202020204" pitchFamily="34" charset="0"/>
              <a:buChar char="•"/>
            </a:pPr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171450" indent="-171450" fontAlgn="base">
              <a:buFont typeface="Arial" panose="020B0604020202020204" pitchFamily="34" charset="0"/>
              <a:buChar char="•"/>
            </a:pPr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171450" indent="-171450" fontAlgn="base">
              <a:buFont typeface="Arial" panose="020B0604020202020204" pitchFamily="34" charset="0"/>
              <a:buChar char="•"/>
            </a:pPr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171450" indent="-171450" fontAlgn="base">
              <a:buFont typeface="Arial" panose="020B0604020202020204" pitchFamily="34" charset="0"/>
              <a:buChar char="•"/>
            </a:pPr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171450" indent="-171450" fontAlgn="base">
              <a:buFont typeface="Arial" panose="020B0604020202020204" pitchFamily="34" charset="0"/>
              <a:buChar char="•"/>
            </a:pPr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171450" indent="-171450" fontAlgn="base">
              <a:buFont typeface="Arial" panose="020B0604020202020204" pitchFamily="34" charset="0"/>
              <a:buChar char="•"/>
            </a:pPr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171450" indent="-171450" fontAlgn="base">
              <a:buFont typeface="Arial" panose="020B0604020202020204" pitchFamily="34" charset="0"/>
              <a:buChar char="•"/>
            </a:pPr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171450" indent="-171450" fontAlgn="base">
              <a:buFont typeface="Arial" panose="020B0604020202020204" pitchFamily="34" charset="0"/>
              <a:buChar char="•"/>
            </a:pPr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171450" indent="-171450" fontAlgn="base">
              <a:buFont typeface="Arial" panose="020B0604020202020204" pitchFamily="34" charset="0"/>
              <a:buChar char="•"/>
            </a:pPr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171450" indent="-171450" fontAlgn="base">
              <a:buFont typeface="Arial" panose="020B0604020202020204" pitchFamily="34" charset="0"/>
              <a:buChar char="•"/>
            </a:pPr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171450" indent="-171450" fontAlgn="base">
              <a:buFont typeface="Arial" panose="020B0604020202020204" pitchFamily="34" charset="0"/>
              <a:buChar char="•"/>
            </a:pPr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F01FFEB5-DDD1-44F9-BC8D-2544A55CD3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725" y="4446103"/>
            <a:ext cx="1038225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>
            <a:extLst>
              <a:ext uri="{FF2B5EF4-FFF2-40B4-BE49-F238E27FC236}">
                <a16:creationId xmlns:a16="http://schemas.microsoft.com/office/drawing/2014/main" id="{5F8A4CA4-9421-46AF-B759-0D87BF8E67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722" y="5801476"/>
            <a:ext cx="1038225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C7D2FE33-3996-4141-99E8-04B7CF1BAB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723" y="6224376"/>
            <a:ext cx="1038225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>
            <a:extLst>
              <a:ext uri="{FF2B5EF4-FFF2-40B4-BE49-F238E27FC236}">
                <a16:creationId xmlns:a16="http://schemas.microsoft.com/office/drawing/2014/main" id="{2F26478A-7655-4BB2-8593-00236A6454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384" y="5017942"/>
            <a:ext cx="110490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BB1C8DD9-EEF1-4E2B-A477-87D84FC0BF71}"/>
              </a:ext>
            </a:extLst>
          </p:cNvPr>
          <p:cNvSpPr/>
          <p:nvPr/>
        </p:nvSpPr>
        <p:spPr>
          <a:xfrm>
            <a:off x="1314951" y="4371763"/>
            <a:ext cx="2160687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GB" sz="1100" b="1" i="0" u="none" strike="noStrike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omic Sans MS" panose="030F0702030302020204" pitchFamily="66" charset="0"/>
              </a:rPr>
              <a:t>A person, organisation or another system which sends or receives information</a:t>
            </a:r>
            <a:r>
              <a:rPr lang="en-US" sz="1100" b="1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omic Sans MS" panose="030F0702030302020204" pitchFamily="66" charset="0"/>
              </a:rPr>
              <a:t>​</a:t>
            </a:r>
          </a:p>
          <a:p>
            <a:pPr fontAlgn="base"/>
            <a:endParaRPr lang="en-GB" sz="1100" b="1" i="0" u="none" strike="noStrike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omic Sans MS" panose="030F0702030302020204" pitchFamily="66" charset="0"/>
            </a:endParaRPr>
          </a:p>
          <a:p>
            <a:pPr fontAlgn="base"/>
            <a:r>
              <a:rPr lang="en-GB" sz="1100" b="1" i="0" u="none" strike="noStrike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omic Sans MS" panose="030F0702030302020204" pitchFamily="66" charset="0"/>
              </a:rPr>
              <a:t>A process or function, sometimes but not necessarily numbered</a:t>
            </a:r>
            <a:r>
              <a:rPr lang="en-US" sz="1100" b="1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omic Sans MS" panose="030F0702030302020204" pitchFamily="66" charset="0"/>
              </a:rPr>
              <a:t>​</a:t>
            </a:r>
          </a:p>
          <a:p>
            <a:pPr fontAlgn="base"/>
            <a:endParaRPr lang="en-GB" sz="1100" b="1" i="0" u="none" strike="noStrike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omic Sans MS" panose="030F0702030302020204" pitchFamily="66" charset="0"/>
            </a:endParaRPr>
          </a:p>
          <a:p>
            <a:pPr fontAlgn="base"/>
            <a:endParaRPr lang="en-GB" sz="1100" b="1" i="0" u="none" strike="noStrike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omic Sans MS" panose="030F0702030302020204" pitchFamily="66" charset="0"/>
            </a:endParaRPr>
          </a:p>
          <a:p>
            <a:pPr fontAlgn="base"/>
            <a:r>
              <a:rPr lang="en-GB" sz="1100" b="1" i="0" u="none" strike="noStrike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omic Sans MS" panose="030F0702030302020204" pitchFamily="66" charset="0"/>
              </a:rPr>
              <a:t>A file or database</a:t>
            </a:r>
            <a:r>
              <a:rPr lang="en-US" sz="1100" b="1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omic Sans MS" panose="030F0702030302020204" pitchFamily="66" charset="0"/>
              </a:rPr>
              <a:t>​</a:t>
            </a:r>
          </a:p>
          <a:p>
            <a:pPr fontAlgn="base">
              <a:buFont typeface="Arial" panose="020B0604020202020204" pitchFamily="34" charset="0"/>
              <a:buChar char="•"/>
            </a:pPr>
            <a:endParaRPr lang="en-GB" sz="1100" b="1" i="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omic Sans MS" panose="030F0702030302020204" pitchFamily="66" charset="0"/>
            </a:endParaRPr>
          </a:p>
          <a:p>
            <a:pPr fontAlgn="base"/>
            <a:r>
              <a:rPr lang="en-GB" sz="1100" b="1" i="0" u="none" strike="noStrike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omic Sans MS" panose="030F0702030302020204" pitchFamily="66" charset="0"/>
              </a:rPr>
              <a:t>Data or information flow shown by the direction of the arrow</a:t>
            </a:r>
            <a:endParaRPr lang="en-US" sz="1100" b="1" i="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FF17F8E-B8B3-495B-A8CF-F3CCC2B8CDD4}"/>
              </a:ext>
            </a:extLst>
          </p:cNvPr>
          <p:cNvSpPr/>
          <p:nvPr/>
        </p:nvSpPr>
        <p:spPr>
          <a:xfrm>
            <a:off x="3511826" y="3684105"/>
            <a:ext cx="8529469" cy="12192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  <a:latin typeface="Comic Sans MS" panose="030F0702030302020204" pitchFamily="66" charset="0"/>
              </a:rPr>
              <a:t>To create a data flow diagram: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Identify the </a:t>
            </a:r>
            <a:r>
              <a:rPr lang="en-GB" sz="1100" b="1" dirty="0">
                <a:solidFill>
                  <a:schemeClr val="tx1"/>
                </a:solidFill>
                <a:latin typeface="Comic Sans MS" panose="030F0702030302020204" pitchFamily="66" charset="0"/>
              </a:rPr>
              <a:t>process</a:t>
            </a: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 and the </a:t>
            </a:r>
            <a:r>
              <a:rPr lang="en-GB" sz="1100" b="1" dirty="0">
                <a:solidFill>
                  <a:schemeClr val="tx1"/>
                </a:solidFill>
                <a:latin typeface="Comic Sans MS" panose="030F0702030302020204" pitchFamily="66" charset="0"/>
              </a:rPr>
              <a:t>entities</a:t>
            </a: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 shown in the data flow diagram (DFD) 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Label the data flows</a:t>
            </a:r>
          </a:p>
          <a:p>
            <a:pPr fontAlgn="base"/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endParaRPr lang="en-US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2" name="Picture 21" descr="A close up of a device&#10;&#10;Description automatically generated">
            <a:extLst>
              <a:ext uri="{FF2B5EF4-FFF2-40B4-BE49-F238E27FC236}">
                <a16:creationId xmlns:a16="http://schemas.microsoft.com/office/drawing/2014/main" id="{A32F209C-AEF5-4901-83B4-28FBC901354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8873" y="4172157"/>
            <a:ext cx="4115374" cy="638264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CB0F4F5B-8774-4BAB-86F1-C00F045AAED2}"/>
              </a:ext>
            </a:extLst>
          </p:cNvPr>
          <p:cNvSpPr/>
          <p:nvPr/>
        </p:nvSpPr>
        <p:spPr>
          <a:xfrm>
            <a:off x="3511827" y="5017942"/>
            <a:ext cx="5524946" cy="17668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1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100" b="1" dirty="0">
                <a:solidFill>
                  <a:schemeClr val="tx1"/>
                </a:solidFill>
                <a:latin typeface="Comic Sans MS" panose="030F0702030302020204" pitchFamily="66" charset="0"/>
              </a:rPr>
              <a:t>Points to note when creating data flow diagrams:</a:t>
            </a:r>
          </a:p>
          <a:p>
            <a:pPr algn="ctr"/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You should never draw a data flow line between 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​two entities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Data flows always go to, or come from, a process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A process box needs at least one input and at least one output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Do not draw a data flow from an external entity directly to or from a data store 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Numbering process boxes may be useful if you need to refer to the processes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Data stores can also be numbered. D can also be used for a digital store and M for a manual store</a:t>
            </a:r>
            <a:endParaRPr lang="en-US" dirty="0"/>
          </a:p>
          <a:p>
            <a:pPr algn="ctr"/>
            <a:endParaRPr lang="en-GB" dirty="0"/>
          </a:p>
        </p:txBody>
      </p:sp>
      <p:pic>
        <p:nvPicPr>
          <p:cNvPr id="1036" name="Picture 12">
            <a:extLst>
              <a:ext uri="{FF2B5EF4-FFF2-40B4-BE49-F238E27FC236}">
                <a16:creationId xmlns:a16="http://schemas.microsoft.com/office/drawing/2014/main" id="{D5113F8D-38CB-4D4E-B67B-A788DF7FAB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9777" y="5017941"/>
            <a:ext cx="2851518" cy="1766877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2961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6768DCC5-DB72-4053-A1D6-685DBDC174E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464" r="916"/>
          <a:stretch/>
        </p:blipFill>
        <p:spPr bwMode="auto">
          <a:xfrm>
            <a:off x="2835965" y="980661"/>
            <a:ext cx="6215271" cy="3816626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94D3F8C9-87D4-4E3F-8BDA-73D38B92DD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155" y="-2232"/>
            <a:ext cx="1207384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Component 3 Learning Aim D Planning and communication in digital systems </a:t>
            </a:r>
            <a:r>
              <a:rPr lang="en-GB" altLang="en-US" sz="1200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D1 Forms of Notation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1200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Flowcharts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73941C0-B262-4C1A-A61D-DFAD279C53E3}"/>
              </a:ext>
            </a:extLst>
          </p:cNvPr>
          <p:cNvSpPr/>
          <p:nvPr/>
        </p:nvSpPr>
        <p:spPr>
          <a:xfrm>
            <a:off x="119270" y="675861"/>
            <a:ext cx="2584169" cy="17757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  <a:latin typeface="Comic Sans MS" panose="030F0702030302020204" pitchFamily="66" charset="0"/>
              </a:rPr>
              <a:t>Flowcharts</a:t>
            </a:r>
          </a:p>
          <a:p>
            <a:pPr algn="ctr"/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A flowchart is often a clearer way to present the steps required</a:t>
            </a:r>
          </a:p>
          <a:p>
            <a:pPr fontAlgn="base"/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fontAlgn="base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They are easy to understand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fontAlgn="base"/>
            <a:endParaRPr lang="en-US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They are less likely to be misunderstood than a list of text</a:t>
            </a:r>
            <a:endParaRPr lang="en-US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F0FB024-8958-4207-AFB4-3DB88CB21E2C}"/>
              </a:ext>
            </a:extLst>
          </p:cNvPr>
          <p:cNvSpPr/>
          <p:nvPr/>
        </p:nvSpPr>
        <p:spPr>
          <a:xfrm>
            <a:off x="2835963" y="675862"/>
            <a:ext cx="6215272" cy="3047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Comic Sans MS" panose="030F0702030302020204" pitchFamily="66" charset="0"/>
              </a:rPr>
              <a:t>Flowchart Symbols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BFFF8BA-3043-4A52-A22C-D879FAC19D6B}"/>
              </a:ext>
            </a:extLst>
          </p:cNvPr>
          <p:cNvSpPr/>
          <p:nvPr/>
        </p:nvSpPr>
        <p:spPr>
          <a:xfrm>
            <a:off x="2835962" y="4890052"/>
            <a:ext cx="6191979" cy="1842053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100" b="1" dirty="0">
                <a:solidFill>
                  <a:schemeClr val="tx1"/>
                </a:solidFill>
                <a:latin typeface="Comic Sans MS" panose="030F0702030302020204" pitchFamily="66" charset="0"/>
              </a:rPr>
              <a:t>Real uses for flow charts</a:t>
            </a:r>
          </a:p>
          <a:p>
            <a:pPr algn="ctr"/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Companies will often create flowcharts to show what to do when a problem occurs, such as:</a:t>
            </a:r>
          </a:p>
          <a:p>
            <a:pPr fontAlgn="base"/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Fire procedures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Customer complaints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Manufacturing defects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Companies may also have 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  <a:b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procedures to help employees 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  <a:b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to do their day to day work</a:t>
            </a:r>
            <a:endParaRPr lang="en-US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288581C-E458-4EC8-8699-A1BBBC4B9099}"/>
              </a:ext>
            </a:extLst>
          </p:cNvPr>
          <p:cNvSpPr/>
          <p:nvPr/>
        </p:nvSpPr>
        <p:spPr>
          <a:xfrm>
            <a:off x="9183758" y="675861"/>
            <a:ext cx="2888972" cy="605624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  <a:latin typeface="Comic Sans MS" panose="030F0702030302020204" pitchFamily="66" charset="0"/>
              </a:rPr>
              <a:t>Variables in a flow chart</a:t>
            </a:r>
          </a:p>
          <a:p>
            <a:pPr algn="ctr"/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Variables allow us to store a number or 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  <a:b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text in a flowchart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fontAlgn="base"/>
            <a:endParaRPr lang="en-US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Variables are often used in calculations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fontAlgn="base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Calculations will always be in a process box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fontAlgn="base"/>
            <a:endParaRPr lang="en-US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You can input or output what is stored 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  <a:b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in the variable</a:t>
            </a:r>
          </a:p>
          <a:p>
            <a:pPr fontAlgn="base"/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endParaRPr lang="en-US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1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82A1449A-CBB3-44BD-9206-411B36585F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6895" y="2511212"/>
            <a:ext cx="1702697" cy="4346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0C153224-906E-4C02-AECE-F98D00290A63}"/>
              </a:ext>
            </a:extLst>
          </p:cNvPr>
          <p:cNvSpPr/>
          <p:nvPr/>
        </p:nvSpPr>
        <p:spPr>
          <a:xfrm>
            <a:off x="118156" y="2511211"/>
            <a:ext cx="2585288" cy="422089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1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100" b="1" dirty="0">
                <a:solidFill>
                  <a:schemeClr val="tx1"/>
                </a:solidFill>
                <a:latin typeface="Comic Sans MS" panose="030F0702030302020204" pitchFamily="66" charset="0"/>
              </a:rPr>
              <a:t>Counting in a flow chart</a:t>
            </a:r>
          </a:p>
          <a:p>
            <a:pPr algn="ctr"/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The statement count = count + 1 means “Add 1 to the variable called count”</a:t>
            </a:r>
          </a:p>
          <a:p>
            <a:pPr algn="ctr"/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11" name="Picture 10" descr="A picture containing text&#10;&#10;Description automatically generated">
            <a:extLst>
              <a:ext uri="{FF2B5EF4-FFF2-40B4-BE49-F238E27FC236}">
                <a16:creationId xmlns:a16="http://schemas.microsoft.com/office/drawing/2014/main" id="{879AD372-A0B0-44BF-846C-A045E397C0F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422" y="3514666"/>
            <a:ext cx="2252206" cy="3217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390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344E48A-2DC2-4E5C-86DD-45D25302EE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155" y="-2232"/>
            <a:ext cx="1207384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Component 3 Learning Aim D Planning and communication in digital systems </a:t>
            </a:r>
            <a:r>
              <a:rPr lang="en-GB" altLang="en-US" sz="1200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D1 Forms of Notation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1200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Systems Diagrams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68EF742-39A0-4569-B1B4-B61A0FAB704E}"/>
              </a:ext>
            </a:extLst>
          </p:cNvPr>
          <p:cNvSpPr/>
          <p:nvPr/>
        </p:nvSpPr>
        <p:spPr>
          <a:xfrm>
            <a:off x="437322" y="795130"/>
            <a:ext cx="3644348" cy="22926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  <a:latin typeface="Comic Sans MS" panose="030F0702030302020204" pitchFamily="66" charset="0"/>
              </a:rPr>
              <a:t>Computer Systems</a:t>
            </a:r>
          </a:p>
          <a:p>
            <a:pPr algn="ctr"/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A computer system consists of all the hardware and software required to perform the required tasks</a:t>
            </a:r>
          </a:p>
          <a:p>
            <a:pPr fontAlgn="base"/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fontAlgn="base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At its simplest, a computer system consists of input, processing and output</a:t>
            </a:r>
            <a:endParaRPr lang="en-US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004C55C-283F-481F-AE3F-F0E72EF658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965" y="2422566"/>
            <a:ext cx="3419061" cy="567288"/>
          </a:xfrm>
          <a:prstGeom prst="rect">
            <a:avLst/>
          </a:prstGeom>
        </p:spPr>
      </p:pic>
      <p:pic>
        <p:nvPicPr>
          <p:cNvPr id="3074" name="Picture 2">
            <a:extLst>
              <a:ext uri="{FF2B5EF4-FFF2-40B4-BE49-F238E27FC236}">
                <a16:creationId xmlns:a16="http://schemas.microsoft.com/office/drawing/2014/main" id="{6783F829-80AC-4214-B8E8-6342A70710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2850" y="1080880"/>
            <a:ext cx="4590222" cy="2292626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D2CE6FC7-5D8B-4D6D-9FAB-A49271B109EB}"/>
              </a:ext>
            </a:extLst>
          </p:cNvPr>
          <p:cNvSpPr/>
          <p:nvPr/>
        </p:nvSpPr>
        <p:spPr>
          <a:xfrm>
            <a:off x="5182428" y="795130"/>
            <a:ext cx="3193774" cy="285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Comic Sans MS" panose="030F0702030302020204" pitchFamily="66" charset="0"/>
              </a:rPr>
              <a:t>A Simple System Diagram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3416FA2-72DF-4F43-89D8-D56CE4B29E2B}"/>
              </a:ext>
            </a:extLst>
          </p:cNvPr>
          <p:cNvSpPr/>
          <p:nvPr/>
        </p:nvSpPr>
        <p:spPr>
          <a:xfrm>
            <a:off x="437322" y="3286539"/>
            <a:ext cx="3644348" cy="326003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  <a:latin typeface="Comic Sans MS" panose="030F0702030302020204" pitchFamily="66" charset="0"/>
              </a:rPr>
              <a:t>Drawing a systems diagram</a:t>
            </a:r>
          </a:p>
          <a:p>
            <a:pPr algn="ctr"/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Most IT system diagrams will include: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Hardware</a:t>
            </a:r>
            <a:endParaRPr lang="en-US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628650" lvl="1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Input / output devices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marL="628650" lvl="1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Storage devices / databases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marL="628650" lvl="1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Network equipment such as Wi-Fi access points​</a:t>
            </a:r>
          </a:p>
          <a:p>
            <a:pPr marL="628650" lvl="1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Computers / Smartphones / Tablets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People involved in the system can also be included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Processes or events are described</a:t>
            </a:r>
          </a:p>
          <a:p>
            <a:pPr fontAlgn="base"/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GB" sz="1100" b="1" dirty="0">
                <a:solidFill>
                  <a:schemeClr val="tx1"/>
                </a:solidFill>
                <a:latin typeface="Comic Sans MS" panose="030F0702030302020204" pitchFamily="66" charset="0"/>
              </a:rPr>
              <a:t>Step 1: </a:t>
            </a: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Identify the key components</a:t>
            </a:r>
            <a:endParaRPr lang="en-US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100" b="1" dirty="0">
                <a:solidFill>
                  <a:schemeClr val="tx1"/>
                </a:solidFill>
                <a:latin typeface="Comic Sans MS" panose="030F0702030302020204" pitchFamily="66" charset="0"/>
              </a:rPr>
              <a:t>Step 2: </a:t>
            </a: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Draw the key parts</a:t>
            </a:r>
          </a:p>
          <a:p>
            <a:r>
              <a:rPr lang="en-GB" sz="1100" b="1" dirty="0">
                <a:solidFill>
                  <a:schemeClr val="tx1"/>
                </a:solidFill>
                <a:latin typeface="Comic Sans MS" panose="030F0702030302020204" pitchFamily="66" charset="0"/>
              </a:rPr>
              <a:t>Step 3: </a:t>
            </a: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Connections</a:t>
            </a:r>
          </a:p>
          <a:p>
            <a:r>
              <a:rPr lang="en-GB" sz="1100" b="1" dirty="0">
                <a:solidFill>
                  <a:schemeClr val="tx1"/>
                </a:solidFill>
                <a:latin typeface="Comic Sans MS" panose="030F0702030302020204" pitchFamily="66" charset="0"/>
              </a:rPr>
              <a:t>Step 4: </a:t>
            </a: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Label the diagram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34E7C2B-D4A2-440B-B0E5-609A44A095D2}"/>
              </a:ext>
            </a:extLst>
          </p:cNvPr>
          <p:cNvSpPr/>
          <p:nvPr/>
        </p:nvSpPr>
        <p:spPr>
          <a:xfrm>
            <a:off x="9210260" y="795130"/>
            <a:ext cx="2822713" cy="575144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  <a:latin typeface="Comic Sans MS" panose="030F0702030302020204" pitchFamily="66" charset="0"/>
              </a:rPr>
              <a:t>Other uses for Systems Diagrams</a:t>
            </a:r>
          </a:p>
          <a:p>
            <a:endParaRPr lang="en-GB" sz="11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System diagrams can also ​be used for an organisation</a:t>
            </a:r>
          </a:p>
          <a:p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System diagrams may use standard 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icons or be more informal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fontAlgn="base"/>
            <a:endParaRPr lang="en-US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You may choose to just 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use boxes with text inside</a:t>
            </a:r>
            <a:endParaRPr lang="en-US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3076" name="Picture 4">
            <a:extLst>
              <a:ext uri="{FF2B5EF4-FFF2-40B4-BE49-F238E27FC236}">
                <a16:creationId xmlns:a16="http://schemas.microsoft.com/office/drawing/2014/main" id="{60A3614A-44FA-4423-BA3A-9AB442F250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6642" y="3670852"/>
            <a:ext cx="2729947" cy="256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7078198B-76B9-46BD-9142-45FCBB0C922B}"/>
              </a:ext>
            </a:extLst>
          </p:cNvPr>
          <p:cNvSpPr/>
          <p:nvPr/>
        </p:nvSpPr>
        <p:spPr>
          <a:xfrm>
            <a:off x="4244838" y="3484495"/>
            <a:ext cx="4829588" cy="306208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  <a:latin typeface="Comic Sans MS" panose="030F0702030302020204" pitchFamily="66" charset="0"/>
              </a:rPr>
              <a:t>Why use system diagrams?</a:t>
            </a:r>
          </a:p>
          <a:p>
            <a:pPr algn="ctr"/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They can give a lot of information in a small space: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marL="628650" lvl="1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Input and output devices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marL="628650" lvl="1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Connections between components and data or signals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marL="628650" lvl="1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Computers / servers involved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marL="628650" lvl="1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Communication devices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marL="628650" lvl="1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Feedback loops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They are a good way to communicate designs, infrastructure and processes about IT and an organisation’s systems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They help in designing workable systems</a:t>
            </a:r>
            <a:endParaRPr lang="en-US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5271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5098BFF-B27A-4A1D-88A8-C538F84A99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155" y="-2232"/>
            <a:ext cx="1207384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Component 3 Learning Aim D Planning and communication in digital systems </a:t>
            </a:r>
            <a:r>
              <a:rPr lang="en-GB" altLang="en-US" sz="1200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D1 Forms of Notation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1200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Tables and Written Information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AC27F56-BE1C-49CF-9B98-C434C042EA7E}"/>
              </a:ext>
            </a:extLst>
          </p:cNvPr>
          <p:cNvSpPr/>
          <p:nvPr/>
        </p:nvSpPr>
        <p:spPr>
          <a:xfrm>
            <a:off x="384311" y="725993"/>
            <a:ext cx="3140765" cy="59491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  <a:latin typeface="Comic Sans MS" panose="030F0702030302020204" pitchFamily="66" charset="0"/>
              </a:rPr>
              <a:t>Written information</a:t>
            </a:r>
          </a:p>
          <a:p>
            <a:pPr algn="ctr"/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Written information is good for giving further analysis of data.</a:t>
            </a:r>
          </a:p>
          <a:p>
            <a:pPr algn="ctr"/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100" b="1" dirty="0">
                <a:solidFill>
                  <a:schemeClr val="tx1"/>
                </a:solidFill>
                <a:latin typeface="Comic Sans MS" panose="030F0702030302020204" pitchFamily="66" charset="0"/>
              </a:rPr>
              <a:t>Uses in business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Policies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Catalogues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Reports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Emails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Letters</a:t>
            </a:r>
          </a:p>
          <a:p>
            <a:pPr fontAlgn="base"/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GB" sz="1100" b="1" dirty="0">
                <a:solidFill>
                  <a:schemeClr val="tx1"/>
                </a:solidFill>
                <a:latin typeface="Comic Sans MS" panose="030F0702030302020204" pitchFamily="66" charset="0"/>
              </a:rPr>
              <a:t>Rules on writing:</a:t>
            </a:r>
            <a:r>
              <a:rPr lang="en-US" sz="1100" b="1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Write concisely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Use appropriate language for your audience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Check your writing for spelling, punctuation and grammar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Include references and acknowledgements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fontAlgn="base"/>
            <a:endParaRPr lang="en-US" sz="11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GB" sz="1100" b="1" dirty="0">
                <a:solidFill>
                  <a:schemeClr val="tx1"/>
                </a:solidFill>
                <a:latin typeface="Comic Sans MS" panose="030F0702030302020204" pitchFamily="66" charset="0"/>
              </a:rPr>
              <a:t>For long documents or business reports:</a:t>
            </a:r>
            <a:r>
              <a:rPr lang="en-US" sz="1100" b="1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Include page numbers and a contents page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Include a summary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171450" indent="-171450" fontAlgn="base">
              <a:buFont typeface="Arial" panose="020B0604020202020204" pitchFamily="34" charset="0"/>
              <a:buChar char="•"/>
            </a:pPr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171450" indent="-171450" fontAlgn="base">
              <a:buFont typeface="Arial" panose="020B0604020202020204" pitchFamily="34" charset="0"/>
              <a:buChar char="•"/>
            </a:pPr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171450" indent="-171450" fontAlgn="base">
              <a:buFont typeface="Arial" panose="020B0604020202020204" pitchFamily="34" charset="0"/>
              <a:buChar char="•"/>
            </a:pPr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171450" indent="-171450" fontAlgn="base">
              <a:buFont typeface="Arial" panose="020B0604020202020204" pitchFamily="34" charset="0"/>
              <a:buChar char="•"/>
            </a:pPr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171450" indent="-171450" fontAlgn="base">
              <a:buFont typeface="Arial" panose="020B0604020202020204" pitchFamily="34" charset="0"/>
              <a:buChar char="•"/>
            </a:pPr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171450" indent="-171450" fontAlgn="base">
              <a:buFont typeface="Arial" panose="020B0604020202020204" pitchFamily="34" charset="0"/>
              <a:buChar char="•"/>
            </a:pPr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171450" indent="-171450" fontAlgn="base">
              <a:buFont typeface="Arial" panose="020B0604020202020204" pitchFamily="34" charset="0"/>
              <a:buChar char="•"/>
            </a:pPr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endParaRPr lang="en-US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endParaRPr lang="en-US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1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9CEB2A9-727F-4531-946F-3B2D76D2C672}"/>
              </a:ext>
            </a:extLst>
          </p:cNvPr>
          <p:cNvSpPr/>
          <p:nvPr/>
        </p:nvSpPr>
        <p:spPr>
          <a:xfrm>
            <a:off x="3657599" y="725994"/>
            <a:ext cx="3538330" cy="594915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  <a:latin typeface="Comic Sans MS" panose="030F0702030302020204" pitchFamily="66" charset="0"/>
              </a:rPr>
              <a:t>Tables</a:t>
            </a:r>
          </a:p>
          <a:p>
            <a:pPr algn="ctr"/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Tables are a useful way of presenting information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fontAlgn="base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How the data is presented in a 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table makes a difference to how 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easy it is to extract useful information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fontAlgn="base"/>
            <a:endParaRPr lang="en-US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GB" sz="1100" b="1" dirty="0">
                <a:solidFill>
                  <a:schemeClr val="tx1"/>
                </a:solidFill>
                <a:latin typeface="Comic Sans MS" panose="030F0702030302020204" pitchFamily="66" charset="0"/>
              </a:rPr>
              <a:t>Uses of tables:</a:t>
            </a:r>
            <a:r>
              <a:rPr lang="en-US" sz="1100" b="1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Timetabling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Financial models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Planning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Survey results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Flight departures / arrivals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GB" sz="1100" b="1" dirty="0">
                <a:solidFill>
                  <a:schemeClr val="tx1"/>
                </a:solidFill>
                <a:latin typeface="Comic Sans MS" panose="030F0702030302020204" pitchFamily="66" charset="0"/>
              </a:rPr>
              <a:t>Disadvantage:</a:t>
            </a:r>
          </a:p>
          <a:p>
            <a:pPr fontAlgn="base"/>
            <a:endParaRPr lang="en-GB" sz="11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A table may not be able to show all the​ required information</a:t>
            </a:r>
          </a:p>
          <a:p>
            <a:pPr fontAlgn="base"/>
            <a:endParaRPr lang="en-GB" sz="11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endParaRPr lang="en-GB" sz="11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endParaRPr lang="en-GB" sz="11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endParaRPr lang="en-GB" sz="11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endParaRPr lang="en-GB" sz="11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endParaRPr lang="en-GB" sz="11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endParaRPr lang="en-GB" sz="11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endParaRPr lang="en-GB" sz="11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endParaRPr lang="en-GB" sz="11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endParaRPr lang="en-GB" sz="11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endParaRPr lang="en-GB" sz="11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endParaRPr lang="en-GB" sz="11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endParaRPr lang="en-GB" sz="11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endParaRPr lang="en-GB" sz="11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endParaRPr lang="en-GB" sz="11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endParaRPr lang="en-US" sz="11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71569F3-044C-4D8E-B1CF-B8BF422F2878}"/>
              </a:ext>
            </a:extLst>
          </p:cNvPr>
          <p:cNvSpPr/>
          <p:nvPr/>
        </p:nvSpPr>
        <p:spPr>
          <a:xfrm>
            <a:off x="7328452" y="724783"/>
            <a:ext cx="4731025" cy="185680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en-GB" sz="1100" b="1" dirty="0">
                <a:solidFill>
                  <a:schemeClr val="tx1"/>
                </a:solidFill>
                <a:latin typeface="Comic Sans MS" panose="030F0702030302020204" pitchFamily="66" charset="0"/>
              </a:rPr>
              <a:t>How to improve table design:</a:t>
            </a:r>
            <a:b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</a:br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Giving the table a title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Referencing the source of the data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Including units for the speed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Considering what data the 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audience needs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Use formatting features to help 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the reader: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marL="628650" lvl="1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Conditional formatting makes it easier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 </a:t>
            </a: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to see the difference in speeds</a:t>
            </a:r>
            <a:r>
              <a:rPr lang="en-US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​</a:t>
            </a:r>
          </a:p>
          <a:p>
            <a:pPr marL="628650" lvl="1" indent="-171450" fontAlgn="base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Bold column titles are clearer</a:t>
            </a:r>
            <a:endParaRPr lang="en-US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42FC8499-1675-4C78-9312-E23FC21382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1413" y="16954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Picture 8" descr="A screenshot of a cell phone&#10;&#10;Description automatically generated">
            <a:extLst>
              <a:ext uri="{FF2B5EF4-FFF2-40B4-BE49-F238E27FC236}">
                <a16:creationId xmlns:a16="http://schemas.microsoft.com/office/drawing/2014/main" id="{3412C2C4-51FC-4E56-B4C7-2E6675132E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7966" y="3191071"/>
            <a:ext cx="4664762" cy="198846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BE426FB-5536-495C-BACD-E5E17BA059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6748" y="5229339"/>
            <a:ext cx="4386468" cy="140675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BC66D1A5-0064-461A-97FE-2A203961978C}"/>
              </a:ext>
            </a:extLst>
          </p:cNvPr>
          <p:cNvSpPr/>
          <p:nvPr/>
        </p:nvSpPr>
        <p:spPr>
          <a:xfrm>
            <a:off x="7341703" y="2988030"/>
            <a:ext cx="4731025" cy="36708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ECD01AB-ECC4-4452-8125-CD3A7DB786F9}"/>
              </a:ext>
            </a:extLst>
          </p:cNvPr>
          <p:cNvSpPr/>
          <p:nvPr/>
        </p:nvSpPr>
        <p:spPr>
          <a:xfrm>
            <a:off x="8395251" y="2861097"/>
            <a:ext cx="2690192" cy="3508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Comic Sans MS" panose="030F0702030302020204" pitchFamily="66" charset="0"/>
              </a:rPr>
              <a:t>Example Exam Question</a:t>
            </a:r>
          </a:p>
        </p:txBody>
      </p:sp>
      <p:pic>
        <p:nvPicPr>
          <p:cNvPr id="4099" name="Picture 3">
            <a:extLst>
              <a:ext uri="{FF2B5EF4-FFF2-40B4-BE49-F238E27FC236}">
                <a16:creationId xmlns:a16="http://schemas.microsoft.com/office/drawing/2014/main" id="{A0EC9D0B-BF45-4F7A-B927-4E10359782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7933" y="4041412"/>
            <a:ext cx="2358438" cy="242788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>
            <a:extLst>
              <a:ext uri="{FF2B5EF4-FFF2-40B4-BE49-F238E27FC236}">
                <a16:creationId xmlns:a16="http://schemas.microsoft.com/office/drawing/2014/main" id="{E6A77C7E-4C37-4281-9164-D68E7EB538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093" y="4781159"/>
            <a:ext cx="2743199" cy="1748218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93249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3CFE7D4059524CB40A5244679A5340" ma:contentTypeVersion="24" ma:contentTypeDescription="Create a new document." ma:contentTypeScope="" ma:versionID="0f7670cca2c23c0c93a5883476337109">
  <xsd:schema xmlns:xsd="http://www.w3.org/2001/XMLSchema" xmlns:xs="http://www.w3.org/2001/XMLSchema" xmlns:p="http://schemas.microsoft.com/office/2006/metadata/properties" xmlns:ns3="950311dd-0a7a-4a17-b263-d65abc9f3320" xmlns:ns4="810eac9e-1724-4af2-a551-1e4a044f9bc5" targetNamespace="http://schemas.microsoft.com/office/2006/metadata/properties" ma:root="true" ma:fieldsID="a52ee3c69590acab4f93f4dd86ea5264" ns3:_="" ns4:_="">
    <xsd:import namespace="950311dd-0a7a-4a17-b263-d65abc9f3320"/>
    <xsd:import namespace="810eac9e-1724-4af2-a551-1e4a044f9bc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NotebookType" minOccurs="0"/>
                <xsd:element ref="ns3:FolderType" minOccurs="0"/>
                <xsd:element ref="ns3:Owner" minOccurs="0"/>
                <xsd:element ref="ns3:DefaultSectionNames" minOccurs="0"/>
                <xsd:element ref="ns3:Templates" minOccurs="0"/>
                <xsd:element ref="ns3:CultureName" minOccurs="0"/>
                <xsd:element ref="ns3:AppVersion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DateTake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0311dd-0a7a-4a17-b263-d65abc9f332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NotebookType" ma:index="10" nillable="true" ma:displayName="Notebook Type" ma:internalName="NotebookType">
      <xsd:simpleType>
        <xsd:restriction base="dms:Text"/>
      </xsd:simpleType>
    </xsd:element>
    <xsd:element name="FolderType" ma:index="11" nillable="true" ma:displayName="Folder Type" ma:internalName="FolderType">
      <xsd:simpleType>
        <xsd:restriction base="dms:Text"/>
      </xsd:simpleType>
    </xsd:element>
    <xsd:element name="Owner" ma:index="12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3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4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5" nillable="true" ma:displayName="Culture Name" ma:internalName="CultureName">
      <xsd:simpleType>
        <xsd:restriction base="dms:Text"/>
      </xsd:simpleType>
    </xsd:element>
    <xsd:element name="AppVersion" ma:index="16" nillable="true" ma:displayName="App Version" ma:internalName="AppVersion">
      <xsd:simpleType>
        <xsd:restriction base="dms:Text"/>
      </xsd:simpleType>
    </xsd:element>
    <xsd:element name="Teachers" ma:index="17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8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9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0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1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2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3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4" nillable="true" ma:displayName="Is Collaboration Space Locked" ma:internalName="Is_Collaboration_Space_Locked">
      <xsd:simpleType>
        <xsd:restriction base="dms:Boolean"/>
      </xsd:simpleType>
    </xsd:element>
    <xsd:element name="MediaServiceAutoTags" ma:index="28" nillable="true" ma:displayName="Tags" ma:internalName="MediaServiceAutoTags" ma:readOnly="true">
      <xsd:simpleType>
        <xsd:restriction base="dms:Text"/>
      </xsd:simpleType>
    </xsd:element>
    <xsd:element name="MediaServiceDateTaken" ma:index="29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3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1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0eac9e-1724-4af2-a551-1e4a044f9bc5" elementFormDefault="qualified">
    <xsd:import namespace="http://schemas.microsoft.com/office/2006/documentManagement/types"/>
    <xsd:import namespace="http://schemas.microsoft.com/office/infopath/2007/PartnerControls"/>
    <xsd:element name="SharedWithUsers" ma:index="2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olderType xmlns="950311dd-0a7a-4a17-b263-d65abc9f3320" xsi:nil="true"/>
    <Student_Groups xmlns="950311dd-0a7a-4a17-b263-d65abc9f3320">
      <UserInfo>
        <DisplayName/>
        <AccountId xsi:nil="true"/>
        <AccountType/>
      </UserInfo>
    </Student_Groups>
    <Templates xmlns="950311dd-0a7a-4a17-b263-d65abc9f3320" xsi:nil="true"/>
    <Self_Registration_Enabled xmlns="950311dd-0a7a-4a17-b263-d65abc9f3320" xsi:nil="true"/>
    <AppVersion xmlns="950311dd-0a7a-4a17-b263-d65abc9f3320" xsi:nil="true"/>
    <NotebookType xmlns="950311dd-0a7a-4a17-b263-d65abc9f3320" xsi:nil="true"/>
    <Students xmlns="950311dd-0a7a-4a17-b263-d65abc9f3320">
      <UserInfo>
        <DisplayName/>
        <AccountId xsi:nil="true"/>
        <AccountType/>
      </UserInfo>
    </Students>
    <Has_Teacher_Only_SectionGroup xmlns="950311dd-0a7a-4a17-b263-d65abc9f3320" xsi:nil="true"/>
    <DefaultSectionNames xmlns="950311dd-0a7a-4a17-b263-d65abc9f3320" xsi:nil="true"/>
    <Is_Collaboration_Space_Locked xmlns="950311dd-0a7a-4a17-b263-d65abc9f3320" xsi:nil="true"/>
    <Owner xmlns="950311dd-0a7a-4a17-b263-d65abc9f3320">
      <UserInfo>
        <DisplayName/>
        <AccountId xsi:nil="true"/>
        <AccountType/>
      </UserInfo>
    </Owner>
    <CultureName xmlns="950311dd-0a7a-4a17-b263-d65abc9f3320" xsi:nil="true"/>
    <Invited_Teachers xmlns="950311dd-0a7a-4a17-b263-d65abc9f3320" xsi:nil="true"/>
    <Invited_Students xmlns="950311dd-0a7a-4a17-b263-d65abc9f3320" xsi:nil="true"/>
    <Teachers xmlns="950311dd-0a7a-4a17-b263-d65abc9f3320">
      <UserInfo>
        <DisplayName/>
        <AccountId xsi:nil="true"/>
        <AccountType/>
      </UserInfo>
    </Teachers>
  </documentManagement>
</p:properties>
</file>

<file path=customXml/itemProps1.xml><?xml version="1.0" encoding="utf-8"?>
<ds:datastoreItem xmlns:ds="http://schemas.openxmlformats.org/officeDocument/2006/customXml" ds:itemID="{373AA7AD-2D45-4B08-B757-2B9E5ED701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50311dd-0a7a-4a17-b263-d65abc9f3320"/>
    <ds:schemaRef ds:uri="810eac9e-1724-4af2-a551-1e4a044f9bc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A22997E-5F84-4F41-BCAE-4C0292CAA6A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C54C27C-C84D-4A2C-9A1E-40A671CDD094}">
  <ds:schemaRefs>
    <ds:schemaRef ds:uri="http://purl.org/dc/terms/"/>
    <ds:schemaRef ds:uri="950311dd-0a7a-4a17-b263-d65abc9f3320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810eac9e-1724-4af2-a551-1e4a044f9bc5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310</Words>
  <Application>Microsoft Office PowerPoint</Application>
  <PresentationFormat>Widescreen</PresentationFormat>
  <Paragraphs>285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Comic Sans MS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A BascombePrice</dc:creator>
  <cp:lastModifiedBy>Mrs A BascombePrice</cp:lastModifiedBy>
  <cp:revision>8</cp:revision>
  <dcterms:created xsi:type="dcterms:W3CDTF">2019-08-05T14:50:21Z</dcterms:created>
  <dcterms:modified xsi:type="dcterms:W3CDTF">2019-08-05T16:29:51Z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0x010100E83CFE7D4059524CB40A5244679A5340</vt:lpwstr>
  </property>
</Properties>
</file>