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439400" cy="7559675"/>
  <p:notesSz cx="6858000" cy="9144000"/>
  <p:embeddedFontLs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747775"/>
          </p15:clr>
        </p15:guide>
        <p15:guide id="2" pos="32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416" y="43"/>
      </p:cViewPr>
      <p:guideLst>
        <p:guide orient="horz" pos="2381"/>
        <p:guide pos="3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294e35f6f_0_8: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294e35f6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3184e9a24_0_0: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3184e9a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294e35f6f_4_0: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294e35f6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524612046a_0_10: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52461204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24612046a_2_1: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24612046a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294e35f6f_0_0: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294e35f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2ea755242_0_0: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2ea7552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294e35f6f_3_1:notes"/>
          <p:cNvSpPr>
            <a:spLocks noGrp="1" noRot="1" noChangeAspect="1"/>
          </p:cNvSpPr>
          <p:nvPr>
            <p:ph type="sldImg" idx="2"/>
          </p:nvPr>
        </p:nvSpPr>
        <p:spPr>
          <a:xfrm>
            <a:off x="1061666"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294e35f6f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24612046a_0_5: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2461204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24612046a_0_15: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24612046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24612046a_5_0: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24612046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55887" y="1094388"/>
            <a:ext cx="9728100" cy="3016800"/>
          </a:xfrm>
          <a:prstGeom prst="rect">
            <a:avLst/>
          </a:prstGeom>
        </p:spPr>
        <p:txBody>
          <a:bodyPr spcFirstLastPara="1" wrap="square" lIns="114375" tIns="114375" rIns="114375" bIns="114375" anchor="b" anchorCtr="0">
            <a:normAutofit/>
          </a:bodyPr>
          <a:lstStyle>
            <a:lvl1pPr lvl="0" algn="ctr">
              <a:spcBef>
                <a:spcPts val="0"/>
              </a:spcBef>
              <a:spcAft>
                <a:spcPts val="0"/>
              </a:spcAft>
              <a:buSzPts val="6500"/>
              <a:buNone/>
              <a:defRPr sz="6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355878" y="4165643"/>
            <a:ext cx="9728100" cy="1164900"/>
          </a:xfrm>
          <a:prstGeom prst="rect">
            <a:avLst/>
          </a:prstGeom>
        </p:spPr>
        <p:txBody>
          <a:bodyPr spcFirstLastPara="1" wrap="square" lIns="114375" tIns="114375" rIns="114375" bIns="114375"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55878" y="1625801"/>
            <a:ext cx="9728100" cy="2886000"/>
          </a:xfrm>
          <a:prstGeom prst="rect">
            <a:avLst/>
          </a:prstGeom>
        </p:spPr>
        <p:txBody>
          <a:bodyPr spcFirstLastPara="1" wrap="square" lIns="114375" tIns="114375" rIns="114375" bIns="114375" anchor="b" anchorCtr="0">
            <a:normAutofit/>
          </a:bodyPr>
          <a:lstStyle>
            <a:lvl1pPr lvl="0" algn="ctr">
              <a:spcBef>
                <a:spcPts val="0"/>
              </a:spcBef>
              <a:spcAft>
                <a:spcPts val="0"/>
              </a:spcAft>
              <a:buSzPts val="15000"/>
              <a:buNone/>
              <a:defRPr sz="15000"/>
            </a:lvl1pPr>
            <a:lvl2pPr lvl="1" algn="ctr">
              <a:spcBef>
                <a:spcPts val="0"/>
              </a:spcBef>
              <a:spcAft>
                <a:spcPts val="0"/>
              </a:spcAft>
              <a:buSzPts val="15000"/>
              <a:buNone/>
              <a:defRPr sz="15000"/>
            </a:lvl2pPr>
            <a:lvl3pPr lvl="2" algn="ctr">
              <a:spcBef>
                <a:spcPts val="0"/>
              </a:spcBef>
              <a:spcAft>
                <a:spcPts val="0"/>
              </a:spcAft>
              <a:buSzPts val="15000"/>
              <a:buNone/>
              <a:defRPr sz="15000"/>
            </a:lvl3pPr>
            <a:lvl4pPr lvl="3" algn="ctr">
              <a:spcBef>
                <a:spcPts val="0"/>
              </a:spcBef>
              <a:spcAft>
                <a:spcPts val="0"/>
              </a:spcAft>
              <a:buSzPts val="15000"/>
              <a:buNone/>
              <a:defRPr sz="15000"/>
            </a:lvl4pPr>
            <a:lvl5pPr lvl="4" algn="ctr">
              <a:spcBef>
                <a:spcPts val="0"/>
              </a:spcBef>
              <a:spcAft>
                <a:spcPts val="0"/>
              </a:spcAft>
              <a:buSzPts val="15000"/>
              <a:buNone/>
              <a:defRPr sz="15000"/>
            </a:lvl5pPr>
            <a:lvl6pPr lvl="5" algn="ctr">
              <a:spcBef>
                <a:spcPts val="0"/>
              </a:spcBef>
              <a:spcAft>
                <a:spcPts val="0"/>
              </a:spcAft>
              <a:buSzPts val="15000"/>
              <a:buNone/>
              <a:defRPr sz="15000"/>
            </a:lvl6pPr>
            <a:lvl7pPr lvl="6" algn="ctr">
              <a:spcBef>
                <a:spcPts val="0"/>
              </a:spcBef>
              <a:spcAft>
                <a:spcPts val="0"/>
              </a:spcAft>
              <a:buSzPts val="15000"/>
              <a:buNone/>
              <a:defRPr sz="15000"/>
            </a:lvl7pPr>
            <a:lvl8pPr lvl="7" algn="ctr">
              <a:spcBef>
                <a:spcPts val="0"/>
              </a:spcBef>
              <a:spcAft>
                <a:spcPts val="0"/>
              </a:spcAft>
              <a:buSzPts val="15000"/>
              <a:buNone/>
              <a:defRPr sz="15000"/>
            </a:lvl8pPr>
            <a:lvl9pPr lvl="8" algn="ctr">
              <a:spcBef>
                <a:spcPts val="0"/>
              </a:spcBef>
              <a:spcAft>
                <a:spcPts val="0"/>
              </a:spcAft>
              <a:buSzPts val="15000"/>
              <a:buNone/>
              <a:defRPr sz="15000"/>
            </a:lvl9pPr>
          </a:lstStyle>
          <a:p>
            <a:r>
              <a:t>xx%</a:t>
            </a:r>
          </a:p>
        </p:txBody>
      </p:sp>
      <p:sp>
        <p:nvSpPr>
          <p:cNvPr id="46" name="Google Shape;46;p11"/>
          <p:cNvSpPr txBox="1">
            <a:spLocks noGrp="1"/>
          </p:cNvSpPr>
          <p:nvPr>
            <p:ph type="body" idx="1"/>
          </p:nvPr>
        </p:nvSpPr>
        <p:spPr>
          <a:xfrm>
            <a:off x="355878" y="4633192"/>
            <a:ext cx="9728100" cy="1911900"/>
          </a:xfrm>
          <a:prstGeom prst="rect">
            <a:avLst/>
          </a:prstGeom>
        </p:spPr>
        <p:txBody>
          <a:bodyPr spcFirstLastPara="1" wrap="square" lIns="114375" tIns="114375" rIns="114375" bIns="114375"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55878" y="3161354"/>
            <a:ext cx="9728100" cy="1237200"/>
          </a:xfrm>
          <a:prstGeom prst="rect">
            <a:avLst/>
          </a:prstGeom>
        </p:spPr>
        <p:txBody>
          <a:bodyPr spcFirstLastPara="1" wrap="square" lIns="114375" tIns="114375" rIns="114375" bIns="114375"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55878" y="1693927"/>
            <a:ext cx="9728100" cy="5021400"/>
          </a:xfrm>
          <a:prstGeom prst="rect">
            <a:avLst/>
          </a:prstGeom>
        </p:spPr>
        <p:txBody>
          <a:bodyPr spcFirstLastPara="1" wrap="square" lIns="114375" tIns="114375" rIns="114375" bIns="114375"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55878" y="1693927"/>
            <a:ext cx="4566900" cy="5021400"/>
          </a:xfrm>
          <a:prstGeom prst="rect">
            <a:avLst/>
          </a:prstGeom>
        </p:spPr>
        <p:txBody>
          <a:bodyPr spcFirstLastPara="1" wrap="square" lIns="114375" tIns="114375" rIns="114375" bIns="1143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517307" y="1693927"/>
            <a:ext cx="4566900" cy="5021400"/>
          </a:xfrm>
          <a:prstGeom prst="rect">
            <a:avLst/>
          </a:prstGeom>
        </p:spPr>
        <p:txBody>
          <a:bodyPr spcFirstLastPara="1" wrap="square" lIns="114375" tIns="114375" rIns="114375" bIns="1143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5878" y="816630"/>
            <a:ext cx="3206100" cy="1110600"/>
          </a:xfrm>
          <a:prstGeom prst="rect">
            <a:avLst/>
          </a:prstGeom>
        </p:spPr>
        <p:txBody>
          <a:bodyPr spcFirstLastPara="1" wrap="square" lIns="114375" tIns="114375" rIns="114375" bIns="11437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55878" y="2042457"/>
            <a:ext cx="3206100" cy="4673100"/>
          </a:xfrm>
          <a:prstGeom prst="rect">
            <a:avLst/>
          </a:prstGeom>
        </p:spPr>
        <p:txBody>
          <a:bodyPr spcFirstLastPara="1" wrap="square" lIns="114375" tIns="114375" rIns="114375" bIns="114375"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59734" y="661638"/>
            <a:ext cx="7270200" cy="6012600"/>
          </a:xfrm>
          <a:prstGeom prst="rect">
            <a:avLst/>
          </a:prstGeom>
        </p:spPr>
        <p:txBody>
          <a:bodyPr spcFirstLastPara="1" wrap="square" lIns="114375" tIns="114375" rIns="114375" bIns="11437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4" name="Google Shape;34;p8"/>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220000" y="-184"/>
            <a:ext cx="5220000" cy="7560000"/>
          </a:xfrm>
          <a:prstGeom prst="rect">
            <a:avLst/>
          </a:prstGeom>
          <a:solidFill>
            <a:schemeClr val="lt2"/>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03130" y="1812541"/>
            <a:ext cx="4618500" cy="2178600"/>
          </a:xfrm>
          <a:prstGeom prst="rect">
            <a:avLst/>
          </a:prstGeom>
        </p:spPr>
        <p:txBody>
          <a:bodyPr spcFirstLastPara="1" wrap="square" lIns="114375" tIns="114375" rIns="114375" bIns="114375"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03130" y="4120005"/>
            <a:ext cx="4618500" cy="1815300"/>
          </a:xfrm>
          <a:prstGeom prst="rect">
            <a:avLst/>
          </a:prstGeom>
        </p:spPr>
        <p:txBody>
          <a:bodyPr spcFirstLastPara="1" wrap="square" lIns="114375" tIns="114375" rIns="114375" bIns="114375"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639587" y="1064257"/>
            <a:ext cx="4380900" cy="5431200"/>
          </a:xfrm>
          <a:prstGeom prst="rect">
            <a:avLst/>
          </a:prstGeom>
        </p:spPr>
        <p:txBody>
          <a:bodyPr spcFirstLastPara="1" wrap="square" lIns="114375" tIns="114375" rIns="114375" bIns="114375"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55878" y="6218168"/>
            <a:ext cx="6849000" cy="889500"/>
          </a:xfrm>
          <a:prstGeom prst="rect">
            <a:avLst/>
          </a:prstGeom>
        </p:spPr>
        <p:txBody>
          <a:bodyPr spcFirstLastPara="1" wrap="square" lIns="114375" tIns="114375" rIns="114375" bIns="114375"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5878" y="654105"/>
            <a:ext cx="9728100" cy="841800"/>
          </a:xfrm>
          <a:prstGeom prst="rect">
            <a:avLst/>
          </a:prstGeom>
          <a:noFill/>
          <a:ln>
            <a:noFill/>
          </a:ln>
        </p:spPr>
        <p:txBody>
          <a:bodyPr spcFirstLastPara="1" wrap="square" lIns="114375" tIns="114375" rIns="114375" bIns="114375"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55878" y="1693927"/>
            <a:ext cx="9728100" cy="5021400"/>
          </a:xfrm>
          <a:prstGeom prst="rect">
            <a:avLst/>
          </a:prstGeom>
          <a:noFill/>
          <a:ln>
            <a:noFill/>
          </a:ln>
        </p:spPr>
        <p:txBody>
          <a:bodyPr spcFirstLastPara="1" wrap="square" lIns="114375" tIns="114375" rIns="114375" bIns="114375"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673279" y="6854072"/>
            <a:ext cx="626400" cy="578400"/>
          </a:xfrm>
          <a:prstGeom prst="rect">
            <a:avLst/>
          </a:prstGeom>
          <a:noFill/>
          <a:ln>
            <a:noFill/>
          </a:ln>
        </p:spPr>
        <p:txBody>
          <a:bodyPr spcFirstLastPara="1" wrap="square" lIns="114375" tIns="114375" rIns="114375" bIns="11437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1570232" y="7232872"/>
            <a:ext cx="4401900" cy="2148600"/>
          </a:xfrm>
          <a:prstGeom prst="rect">
            <a:avLst/>
          </a:prstGeom>
        </p:spPr>
        <p:txBody>
          <a:bodyPr spcFirstLastPara="1" wrap="square" lIns="114375" tIns="114375" rIns="114375" bIns="114375" anchor="b" anchorCtr="0">
            <a:normAutofit/>
          </a:bodyPr>
          <a:lstStyle/>
          <a:p>
            <a:pPr marL="0" lvl="0" indent="0" algn="ctr"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1114900" y="2226975"/>
            <a:ext cx="7967800" cy="5005900"/>
          </a:xfrm>
          <a:prstGeom prst="rect">
            <a:avLst/>
          </a:prstGeom>
          <a:noFill/>
          <a:ln>
            <a:noFill/>
          </a:ln>
        </p:spPr>
      </p:pic>
      <p:sp>
        <p:nvSpPr>
          <p:cNvPr id="56" name="Google Shape;56;p13"/>
          <p:cNvSpPr txBox="1"/>
          <p:nvPr/>
        </p:nvSpPr>
        <p:spPr>
          <a:xfrm>
            <a:off x="2403150" y="1162800"/>
            <a:ext cx="56337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t>Book and Movie recommendations about refugee stories to support </a:t>
            </a:r>
            <a:endParaRPr sz="2400"/>
          </a:p>
          <a:p>
            <a:pPr marL="0" lvl="0" indent="0" algn="ctr" rtl="0">
              <a:spcBef>
                <a:spcPts val="0"/>
              </a:spcBef>
              <a:spcAft>
                <a:spcPts val="0"/>
              </a:spcAft>
              <a:buNone/>
            </a:pPr>
            <a:r>
              <a:rPr lang="en-GB" sz="2400"/>
              <a:t>#RefugeeWeek   #SimpleActs</a:t>
            </a:r>
            <a:endParaRPr sz="2400"/>
          </a:p>
        </p:txBody>
      </p:sp>
      <p:sp>
        <p:nvSpPr>
          <p:cNvPr id="57" name="Google Shape;57;p13"/>
          <p:cNvSpPr txBox="1"/>
          <p:nvPr/>
        </p:nvSpPr>
        <p:spPr>
          <a:xfrm>
            <a:off x="1912500" y="223950"/>
            <a:ext cx="6615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400"/>
              <a:t>Amnesty Feast Stall</a:t>
            </a:r>
            <a:endParaRPr sz="5400"/>
          </a:p>
        </p:txBody>
      </p:sp>
      <p:sp>
        <p:nvSpPr>
          <p:cNvPr id="58" name="Google Shape;58;p13"/>
          <p:cNvSpPr txBox="1"/>
          <p:nvPr/>
        </p:nvSpPr>
        <p:spPr>
          <a:xfrm>
            <a:off x="7232875" y="4632050"/>
            <a:ext cx="33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653103" y="6926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solidFill>
                  <a:schemeClr val="lt1"/>
                </a:solidFill>
              </a:rPr>
              <a:t>His House - 15 - 4.2 stars</a:t>
            </a:r>
            <a:endParaRPr>
              <a:solidFill>
                <a:schemeClr val="lt1"/>
              </a:solidFill>
            </a:endParaRPr>
          </a:p>
        </p:txBody>
      </p:sp>
      <p:sp>
        <p:nvSpPr>
          <p:cNvPr id="122" name="Google Shape;122;p22"/>
          <p:cNvSpPr txBox="1">
            <a:spLocks noGrp="1"/>
          </p:cNvSpPr>
          <p:nvPr>
            <p:ph type="body" idx="1"/>
          </p:nvPr>
        </p:nvSpPr>
        <p:spPr>
          <a:xfrm>
            <a:off x="653103" y="1693927"/>
            <a:ext cx="4566900" cy="5021400"/>
          </a:xfrm>
          <a:prstGeom prst="rect">
            <a:avLst/>
          </a:prstGeom>
        </p:spPr>
        <p:txBody>
          <a:bodyPr spcFirstLastPara="1" wrap="square" lIns="114375" tIns="114375" rIns="114375" bIns="114375" anchor="t" anchorCtr="0">
            <a:normAutofit/>
          </a:bodyPr>
          <a:lstStyle/>
          <a:p>
            <a:pPr marL="0" lvl="0" indent="0" algn="l" rtl="0">
              <a:spcBef>
                <a:spcPts val="0"/>
              </a:spcBef>
              <a:spcAft>
                <a:spcPts val="1500"/>
              </a:spcAft>
              <a:buNone/>
            </a:pPr>
            <a:r>
              <a:rPr lang="en-GB" sz="2100">
                <a:solidFill>
                  <a:schemeClr val="lt1"/>
                </a:solidFill>
                <a:latin typeface="Roboto"/>
                <a:ea typeface="Roboto"/>
                <a:cs typeface="Roboto"/>
                <a:sym typeface="Roboto"/>
              </a:rPr>
              <a:t>His House is a 2020 horror thriller film written and directed by Remi Weekes from a story by Felicity Evans and Toby Venables. It stars Wunmi Mosaku, Sope Dirisu and Matt Smith. The film tells the story of a refugee couple from South Sudan, struggling to adjust to their new life in an English town that has an evil lurking beneath the surface. It can be seen on netflix.</a:t>
            </a:r>
            <a:endParaRPr sz="2400">
              <a:solidFill>
                <a:schemeClr val="lt1"/>
              </a:solidFill>
            </a:endParaRPr>
          </a:p>
        </p:txBody>
      </p:sp>
      <p:pic>
        <p:nvPicPr>
          <p:cNvPr id="123" name="Google Shape;123;p22"/>
          <p:cNvPicPr preferRelativeResize="0"/>
          <p:nvPr/>
        </p:nvPicPr>
        <p:blipFill>
          <a:blip r:embed="rId3">
            <a:alphaModFix/>
          </a:blip>
          <a:stretch>
            <a:fillRect/>
          </a:stretch>
        </p:blipFill>
        <p:spPr>
          <a:xfrm>
            <a:off x="5838622" y="870100"/>
            <a:ext cx="3812702" cy="5720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985C"/>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solidFill>
                  <a:srgbClr val="FAE9D5"/>
                </a:solidFill>
              </a:rPr>
              <a:t>Human Flow - PG 13 - 4.7 stars</a:t>
            </a:r>
            <a:endParaRPr>
              <a:solidFill>
                <a:srgbClr val="FAE9D5"/>
              </a:solidFill>
            </a:endParaRPr>
          </a:p>
        </p:txBody>
      </p:sp>
      <p:sp>
        <p:nvSpPr>
          <p:cNvPr id="129" name="Google Shape;129;p23"/>
          <p:cNvSpPr txBox="1">
            <a:spLocks noGrp="1"/>
          </p:cNvSpPr>
          <p:nvPr>
            <p:ph type="body" idx="1"/>
          </p:nvPr>
        </p:nvSpPr>
        <p:spPr>
          <a:xfrm>
            <a:off x="-125300" y="1579050"/>
            <a:ext cx="5419800" cy="5021400"/>
          </a:xfrm>
          <a:prstGeom prst="rect">
            <a:avLst/>
          </a:prstGeom>
        </p:spPr>
        <p:txBody>
          <a:bodyPr spcFirstLastPara="1" wrap="square" lIns="114375" tIns="114375" rIns="114375" bIns="114375" anchor="t" anchorCtr="0">
            <a:normAutofit/>
          </a:bodyPr>
          <a:lstStyle/>
          <a:p>
            <a:pPr marL="457200" lvl="0" indent="-228600" algn="l" rtl="0">
              <a:lnSpc>
                <a:spcPct val="125000"/>
              </a:lnSpc>
              <a:spcBef>
                <a:spcPts val="0"/>
              </a:spcBef>
              <a:spcAft>
                <a:spcPts val="0"/>
              </a:spcAft>
              <a:buClr>
                <a:srgbClr val="FAE9D5"/>
              </a:buClr>
              <a:buSzPts val="2300"/>
              <a:buFont typeface="Roboto"/>
              <a:buNone/>
            </a:pPr>
            <a:r>
              <a:rPr lang="en-GB" sz="2300">
                <a:solidFill>
                  <a:srgbClr val="FAE9D5"/>
                </a:solidFill>
                <a:latin typeface="Roboto"/>
                <a:ea typeface="Roboto"/>
                <a:cs typeface="Roboto"/>
                <a:sym typeface="Roboto"/>
              </a:rPr>
              <a:t>Human Flow is a 2017 German documentary film co-produced and directed by Ai Weiwei about the current global refugee crisis. In the film the viewer is taken to over 20 countries to understand both the scale and the personal impact of this massive human migration.</a:t>
            </a:r>
            <a:endParaRPr sz="2300">
              <a:solidFill>
                <a:srgbClr val="FAE9D5"/>
              </a:solidFill>
              <a:latin typeface="Roboto"/>
              <a:ea typeface="Roboto"/>
              <a:cs typeface="Roboto"/>
              <a:sym typeface="Roboto"/>
            </a:endParaRPr>
          </a:p>
          <a:p>
            <a:pPr marL="0" lvl="0" indent="0" algn="l" rtl="0">
              <a:spcBef>
                <a:spcPts val="600"/>
              </a:spcBef>
              <a:spcAft>
                <a:spcPts val="1500"/>
              </a:spcAft>
              <a:buNone/>
            </a:pPr>
            <a:endParaRPr sz="2300"/>
          </a:p>
        </p:txBody>
      </p:sp>
      <p:pic>
        <p:nvPicPr>
          <p:cNvPr id="130" name="Google Shape;130;p23"/>
          <p:cNvPicPr preferRelativeResize="0"/>
          <p:nvPr/>
        </p:nvPicPr>
        <p:blipFill>
          <a:blip r:embed="rId3">
            <a:alphaModFix/>
          </a:blip>
          <a:stretch>
            <a:fillRect/>
          </a:stretch>
        </p:blipFill>
        <p:spPr>
          <a:xfrm>
            <a:off x="5977900" y="1257263"/>
            <a:ext cx="3957651" cy="594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2DC"/>
        </a:solid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115628" y="798480"/>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u="sng">
                <a:solidFill>
                  <a:srgbClr val="213D61"/>
                </a:solidFill>
              </a:rPr>
              <a:t>The Red Sea - 14+ - 4.5 stars</a:t>
            </a:r>
            <a:endParaRPr u="sng">
              <a:solidFill>
                <a:srgbClr val="213D61"/>
              </a:solidFill>
            </a:endParaRPr>
          </a:p>
        </p:txBody>
      </p:sp>
      <p:sp>
        <p:nvSpPr>
          <p:cNvPr id="136" name="Google Shape;136;p24"/>
          <p:cNvSpPr txBox="1">
            <a:spLocks noGrp="1"/>
          </p:cNvSpPr>
          <p:nvPr>
            <p:ph type="body" idx="1"/>
          </p:nvPr>
        </p:nvSpPr>
        <p:spPr>
          <a:xfrm>
            <a:off x="115625" y="1640275"/>
            <a:ext cx="4992600" cy="5021400"/>
          </a:xfrm>
          <a:prstGeom prst="rect">
            <a:avLst/>
          </a:prstGeom>
        </p:spPr>
        <p:txBody>
          <a:bodyPr spcFirstLastPara="1" wrap="square" lIns="114375" tIns="114375" rIns="114375" bIns="114375" anchor="t" anchorCtr="0">
            <a:noAutofit/>
          </a:bodyPr>
          <a:lstStyle/>
          <a:p>
            <a:pPr marL="0" lvl="0" indent="0" algn="l" rtl="0">
              <a:lnSpc>
                <a:spcPct val="95000"/>
              </a:lnSpc>
              <a:spcBef>
                <a:spcPts val="0"/>
              </a:spcBef>
              <a:spcAft>
                <a:spcPts val="0"/>
              </a:spcAft>
              <a:buNone/>
            </a:pPr>
            <a:r>
              <a:rPr lang="en-GB" sz="2200">
                <a:solidFill>
                  <a:srgbClr val="1A365D"/>
                </a:solidFill>
              </a:rPr>
              <a:t>A truly inspiring true story based on the Israeli government’s attempt to get refugees out of the Sudan. </a:t>
            </a:r>
            <a:r>
              <a:rPr lang="en-GB" sz="2300">
                <a:solidFill>
                  <a:srgbClr val="1A365D"/>
                </a:solidFill>
              </a:rPr>
              <a:t>The plan centers </a:t>
            </a:r>
            <a:r>
              <a:rPr lang="en-GB" sz="2300">
                <a:solidFill>
                  <a:srgbClr val="1A365D"/>
                </a:solidFill>
                <a:highlight>
                  <a:srgbClr val="FDF2DC"/>
                </a:highlight>
              </a:rPr>
              <a:t>aroun</a:t>
            </a:r>
            <a:r>
              <a:rPr lang="en-GB" sz="2300">
                <a:solidFill>
                  <a:srgbClr val="1A365D"/>
                </a:solidFill>
              </a:rPr>
              <a:t>d using the Red Sea diving resort as a cover, sneaking the refugees out at night to awaiting naval ships. While the real life story is quite amazing, the movie seems a bit lackluster. The age rating on this video is 14+ and you can find it at amazon video, google play movie and youtube.</a:t>
            </a:r>
            <a:endParaRPr sz="2300">
              <a:solidFill>
                <a:srgbClr val="1A365D"/>
              </a:solidFill>
            </a:endParaRPr>
          </a:p>
          <a:p>
            <a:pPr marL="0" lvl="0" indent="0" algn="l" rtl="0">
              <a:lnSpc>
                <a:spcPct val="95000"/>
              </a:lnSpc>
              <a:spcBef>
                <a:spcPts val="1500"/>
              </a:spcBef>
              <a:spcAft>
                <a:spcPts val="0"/>
              </a:spcAft>
              <a:buNone/>
            </a:pPr>
            <a:endParaRPr>
              <a:solidFill>
                <a:srgbClr val="202124"/>
              </a:solidFill>
              <a:highlight>
                <a:srgbClr val="DA395B"/>
              </a:highlight>
            </a:endParaRPr>
          </a:p>
          <a:p>
            <a:pPr marL="0" lvl="0" indent="0" algn="l" rtl="0">
              <a:lnSpc>
                <a:spcPct val="95000"/>
              </a:lnSpc>
              <a:spcBef>
                <a:spcPts val="1500"/>
              </a:spcBef>
              <a:spcAft>
                <a:spcPts val="0"/>
              </a:spcAft>
              <a:buNone/>
            </a:pPr>
            <a:endParaRPr>
              <a:solidFill>
                <a:srgbClr val="4D5156"/>
              </a:solidFill>
              <a:highlight>
                <a:srgbClr val="DA395B"/>
              </a:highlight>
            </a:endParaRPr>
          </a:p>
          <a:p>
            <a:pPr marL="0" lvl="0" indent="0" algn="l" rtl="0">
              <a:lnSpc>
                <a:spcPct val="95000"/>
              </a:lnSpc>
              <a:spcBef>
                <a:spcPts val="1500"/>
              </a:spcBef>
              <a:spcAft>
                <a:spcPts val="0"/>
              </a:spcAft>
              <a:buNone/>
            </a:pPr>
            <a:endParaRPr>
              <a:solidFill>
                <a:srgbClr val="4D5156"/>
              </a:solidFill>
              <a:highlight>
                <a:srgbClr val="FFFFFF"/>
              </a:highlight>
            </a:endParaRPr>
          </a:p>
          <a:p>
            <a:pPr marL="0" lvl="0" indent="0" algn="l" rtl="0">
              <a:lnSpc>
                <a:spcPct val="95000"/>
              </a:lnSpc>
              <a:spcBef>
                <a:spcPts val="1500"/>
              </a:spcBef>
              <a:spcAft>
                <a:spcPts val="0"/>
              </a:spcAft>
              <a:buNone/>
            </a:pPr>
            <a:endParaRPr>
              <a:solidFill>
                <a:srgbClr val="4D5156"/>
              </a:solidFill>
              <a:highlight>
                <a:srgbClr val="FFFFFF"/>
              </a:highlight>
            </a:endParaRPr>
          </a:p>
          <a:p>
            <a:pPr marL="0" lvl="0" indent="0" algn="l" rtl="0">
              <a:lnSpc>
                <a:spcPct val="95000"/>
              </a:lnSpc>
              <a:spcBef>
                <a:spcPts val="1500"/>
              </a:spcBef>
              <a:spcAft>
                <a:spcPts val="0"/>
              </a:spcAft>
              <a:buNone/>
            </a:pPr>
            <a:endParaRPr>
              <a:solidFill>
                <a:srgbClr val="4D5156"/>
              </a:solidFill>
              <a:highlight>
                <a:srgbClr val="FFFFFF"/>
              </a:highlight>
            </a:endParaRPr>
          </a:p>
          <a:p>
            <a:pPr marL="0" lvl="0" indent="0" algn="l" rtl="0">
              <a:lnSpc>
                <a:spcPct val="95000"/>
              </a:lnSpc>
              <a:spcBef>
                <a:spcPts val="1500"/>
              </a:spcBef>
              <a:spcAft>
                <a:spcPts val="0"/>
              </a:spcAft>
              <a:buNone/>
            </a:pPr>
            <a:endParaRPr>
              <a:solidFill>
                <a:srgbClr val="4D5156"/>
              </a:solidFill>
              <a:highlight>
                <a:srgbClr val="FFFFFF"/>
              </a:highlight>
            </a:endParaRPr>
          </a:p>
          <a:p>
            <a:pPr marL="0" lvl="0" indent="0" algn="l" rtl="0">
              <a:lnSpc>
                <a:spcPct val="95000"/>
              </a:lnSpc>
              <a:spcBef>
                <a:spcPts val="1500"/>
              </a:spcBef>
              <a:spcAft>
                <a:spcPts val="1500"/>
              </a:spcAft>
              <a:buNone/>
            </a:pPr>
            <a:r>
              <a:rPr lang="en-GB">
                <a:solidFill>
                  <a:srgbClr val="4D5156"/>
                </a:solidFill>
                <a:highlight>
                  <a:srgbClr val="FFFFFF"/>
                </a:highlight>
              </a:rPr>
              <a:t>=</a:t>
            </a:r>
            <a:endParaRPr>
              <a:solidFill>
                <a:srgbClr val="4D5156"/>
              </a:solidFill>
              <a:highlight>
                <a:srgbClr val="FFFFFF"/>
              </a:highlight>
            </a:endParaRPr>
          </a:p>
        </p:txBody>
      </p:sp>
      <p:pic>
        <p:nvPicPr>
          <p:cNvPr id="137" name="Google Shape;137;p24"/>
          <p:cNvPicPr preferRelativeResize="0"/>
          <p:nvPr/>
        </p:nvPicPr>
        <p:blipFill>
          <a:blip r:embed="rId3">
            <a:alphaModFix/>
          </a:blip>
          <a:stretch>
            <a:fillRect/>
          </a:stretch>
        </p:blipFill>
        <p:spPr>
          <a:xfrm>
            <a:off x="6158325" y="922362"/>
            <a:ext cx="4127630" cy="6114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55953" y="44475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solidFill>
                  <a:schemeClr val="lt1"/>
                </a:solidFill>
                <a:highlight>
                  <a:srgbClr val="00B7C5"/>
                </a:highlight>
              </a:rPr>
              <a:t>The Boy at the Back of the Class (4.8 stars)</a:t>
            </a:r>
            <a:endParaRPr>
              <a:solidFill>
                <a:schemeClr val="lt1"/>
              </a:solidFill>
              <a:highlight>
                <a:srgbClr val="00B7C5"/>
              </a:highlight>
            </a:endParaRPr>
          </a:p>
        </p:txBody>
      </p:sp>
      <p:sp>
        <p:nvSpPr>
          <p:cNvPr id="64" name="Google Shape;64;p14"/>
          <p:cNvSpPr txBox="1">
            <a:spLocks noGrp="1"/>
          </p:cNvSpPr>
          <p:nvPr>
            <p:ph type="body" idx="1"/>
          </p:nvPr>
        </p:nvSpPr>
        <p:spPr>
          <a:xfrm>
            <a:off x="355875" y="1376425"/>
            <a:ext cx="6644700" cy="5941800"/>
          </a:xfrm>
          <a:prstGeom prst="rect">
            <a:avLst/>
          </a:prstGeom>
        </p:spPr>
        <p:txBody>
          <a:bodyPr spcFirstLastPara="1" wrap="square" lIns="114375" tIns="114375" rIns="114375" bIns="114375" anchor="t" anchorCtr="0">
            <a:normAutofit lnSpcReduction="10000"/>
          </a:bodyPr>
          <a:lstStyle/>
          <a:p>
            <a:pPr marL="0" lvl="0" indent="0" algn="l" rtl="0">
              <a:spcBef>
                <a:spcPts val="0"/>
              </a:spcBef>
              <a:spcAft>
                <a:spcPts val="0"/>
              </a:spcAft>
              <a:buNone/>
            </a:pPr>
            <a:r>
              <a:rPr lang="en-GB">
                <a:solidFill>
                  <a:schemeClr val="lt1"/>
                </a:solidFill>
              </a:rPr>
              <a:t>When a new boy joins their class, a group of children try to befriend him. They soon learn that Ahmet is a refugee and has been separated from his family. None of the grown-ups seem to be able to help him, so the friends come up with a daring plan, embarking on an extraordinary adventure.</a:t>
            </a:r>
            <a:endParaRPr>
              <a:solidFill>
                <a:schemeClr val="lt1"/>
              </a:solidFill>
            </a:endParaRPr>
          </a:p>
          <a:p>
            <a:pPr marL="0" lvl="0" indent="0" algn="l" rtl="0">
              <a:spcBef>
                <a:spcPts val="1500"/>
              </a:spcBef>
              <a:spcAft>
                <a:spcPts val="0"/>
              </a:spcAft>
              <a:buNone/>
            </a:pPr>
            <a:r>
              <a:rPr lang="en-GB">
                <a:solidFill>
                  <a:schemeClr val="lt1"/>
                </a:solidFill>
              </a:rPr>
              <a:t>“This was one of the best books I have read in a long time! I would recommend this book for 9-13 year olds. 5 stars”</a:t>
            </a:r>
            <a:endParaRPr>
              <a:solidFill>
                <a:schemeClr val="lt1"/>
              </a:solidFill>
            </a:endParaRPr>
          </a:p>
          <a:p>
            <a:pPr marL="0" lvl="0" indent="0" algn="l" rtl="0">
              <a:lnSpc>
                <a:spcPct val="142857"/>
              </a:lnSpc>
              <a:spcBef>
                <a:spcPts val="1500"/>
              </a:spcBef>
              <a:spcAft>
                <a:spcPts val="0"/>
              </a:spcAft>
              <a:buClr>
                <a:schemeClr val="dk1"/>
              </a:buClr>
              <a:buSzPts val="1100"/>
              <a:buFont typeface="Arial"/>
              <a:buNone/>
            </a:pPr>
            <a:r>
              <a:rPr lang="en-GB">
                <a:solidFill>
                  <a:schemeClr val="lt1"/>
                </a:solidFill>
              </a:rPr>
              <a:t>“I was just reading it for my school homework. So amazing. The plot is great. Worth the read. 5 stars.”</a:t>
            </a:r>
            <a:endParaRPr>
              <a:solidFill>
                <a:schemeClr val="lt1"/>
              </a:solidFill>
            </a:endParaRPr>
          </a:p>
        </p:txBody>
      </p:sp>
      <p:pic>
        <p:nvPicPr>
          <p:cNvPr id="65" name="Google Shape;65;p14"/>
          <p:cNvPicPr preferRelativeResize="0"/>
          <p:nvPr/>
        </p:nvPicPr>
        <p:blipFill>
          <a:blip r:embed="rId3">
            <a:alphaModFix/>
          </a:blip>
          <a:stretch>
            <a:fillRect/>
          </a:stretch>
        </p:blipFill>
        <p:spPr>
          <a:xfrm>
            <a:off x="7204351" y="1376425"/>
            <a:ext cx="2879625" cy="434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909C"/>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highlight>
                  <a:srgbClr val="75CAE4"/>
                </a:highlight>
              </a:rPr>
              <a:t>No Ballet Shoes in Syria (4.9 stars) </a:t>
            </a:r>
            <a:endParaRPr>
              <a:highlight>
                <a:srgbClr val="75CAE4"/>
              </a:highlight>
            </a:endParaRPr>
          </a:p>
        </p:txBody>
      </p:sp>
      <p:sp>
        <p:nvSpPr>
          <p:cNvPr id="71" name="Google Shape;71;p15"/>
          <p:cNvSpPr txBox="1">
            <a:spLocks noGrp="1"/>
          </p:cNvSpPr>
          <p:nvPr>
            <p:ph type="body" idx="1"/>
          </p:nvPr>
        </p:nvSpPr>
        <p:spPr>
          <a:xfrm>
            <a:off x="355875" y="1388625"/>
            <a:ext cx="5193300" cy="4993500"/>
          </a:xfrm>
          <a:prstGeom prst="rect">
            <a:avLst/>
          </a:prstGeom>
        </p:spPr>
        <p:txBody>
          <a:bodyPr spcFirstLastPara="1" wrap="square" lIns="114375" tIns="114375" rIns="114375" bIns="114375" anchor="t" anchorCtr="0">
            <a:noAutofit/>
          </a:bodyPr>
          <a:lstStyle/>
          <a:p>
            <a:pPr marL="0" lvl="0" indent="0" algn="l" rtl="0">
              <a:spcBef>
                <a:spcPts val="0"/>
              </a:spcBef>
              <a:spcAft>
                <a:spcPts val="0"/>
              </a:spcAft>
              <a:buNone/>
            </a:pPr>
            <a:r>
              <a:rPr lang="en-GB">
                <a:solidFill>
                  <a:schemeClr val="dk1"/>
                </a:solidFill>
                <a:highlight>
                  <a:srgbClr val="75CAE4"/>
                </a:highlight>
              </a:rPr>
              <a:t>Aya is a Syrian asylum seeker, looking after her mother and baby brother in the cold, unfamiliar city of Manchester – but she is also a talented ballet dancer. A part of her life that seemed lost forever when she fled her home comes back to her when she encounters a ballet class led by the elegant Miss Helena.</a:t>
            </a:r>
            <a:endParaRPr>
              <a:solidFill>
                <a:schemeClr val="dk1"/>
              </a:solidFill>
              <a:highlight>
                <a:srgbClr val="75CAE4"/>
              </a:highlight>
            </a:endParaRPr>
          </a:p>
          <a:p>
            <a:pPr marL="0" lvl="0" indent="0" algn="l" rtl="0">
              <a:spcBef>
                <a:spcPts val="1500"/>
              </a:spcBef>
              <a:spcAft>
                <a:spcPts val="0"/>
              </a:spcAft>
              <a:buNone/>
            </a:pPr>
            <a:r>
              <a:rPr lang="en-GB">
                <a:solidFill>
                  <a:schemeClr val="dk1"/>
                </a:solidFill>
                <a:highlight>
                  <a:srgbClr val="75CAE4"/>
                </a:highlight>
              </a:rPr>
              <a:t>This book was a moving story about one of the big issues of our time, and incredibly touching. 5 stars. Age 9-11.”</a:t>
            </a:r>
            <a:endParaRPr>
              <a:solidFill>
                <a:schemeClr val="dk1"/>
              </a:solidFill>
              <a:highlight>
                <a:srgbClr val="75CAE4"/>
              </a:highlight>
            </a:endParaRPr>
          </a:p>
          <a:p>
            <a:pPr marL="0" lvl="0" indent="0" algn="l" rtl="0">
              <a:spcBef>
                <a:spcPts val="1500"/>
              </a:spcBef>
              <a:spcAft>
                <a:spcPts val="1500"/>
              </a:spcAft>
              <a:buNone/>
            </a:pPr>
            <a:endParaRPr sz="2100">
              <a:solidFill>
                <a:srgbClr val="202124"/>
              </a:solidFill>
              <a:highlight>
                <a:srgbClr val="75CAE4"/>
              </a:highlight>
            </a:endParaRPr>
          </a:p>
        </p:txBody>
      </p:sp>
      <p:pic>
        <p:nvPicPr>
          <p:cNvPr id="72" name="Google Shape;72;p15"/>
          <p:cNvPicPr preferRelativeResize="0"/>
          <p:nvPr/>
        </p:nvPicPr>
        <p:blipFill>
          <a:blip r:embed="rId3">
            <a:alphaModFix/>
          </a:blip>
          <a:stretch>
            <a:fillRect/>
          </a:stretch>
        </p:blipFill>
        <p:spPr>
          <a:xfrm>
            <a:off x="6323750" y="1495900"/>
            <a:ext cx="3654450" cy="560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2124"/>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solidFill>
                  <a:schemeClr val="lt1"/>
                </a:solidFill>
              </a:rPr>
              <a:t>Out of the Hitler Time (4.7 stars)</a:t>
            </a:r>
            <a:endParaRPr>
              <a:solidFill>
                <a:schemeClr val="lt1"/>
              </a:solidFill>
            </a:endParaRPr>
          </a:p>
        </p:txBody>
      </p:sp>
      <p:sp>
        <p:nvSpPr>
          <p:cNvPr id="78" name="Google Shape;78;p16"/>
          <p:cNvSpPr txBox="1">
            <a:spLocks noGrp="1"/>
          </p:cNvSpPr>
          <p:nvPr>
            <p:ph type="body" idx="1"/>
          </p:nvPr>
        </p:nvSpPr>
        <p:spPr>
          <a:xfrm>
            <a:off x="355875" y="1693925"/>
            <a:ext cx="4936200" cy="5246100"/>
          </a:xfrm>
          <a:prstGeom prst="rect">
            <a:avLst/>
          </a:prstGeom>
        </p:spPr>
        <p:txBody>
          <a:bodyPr spcFirstLastPara="1" wrap="square" lIns="114375" tIns="114375" rIns="114375" bIns="114375" anchor="t" anchorCtr="0">
            <a:normAutofit lnSpcReduction="10000"/>
          </a:bodyPr>
          <a:lstStyle/>
          <a:p>
            <a:pPr marL="0" lvl="0" indent="0" algn="l" rtl="0">
              <a:spcBef>
                <a:spcPts val="0"/>
              </a:spcBef>
              <a:spcAft>
                <a:spcPts val="1500"/>
              </a:spcAft>
              <a:buNone/>
            </a:pPr>
            <a:r>
              <a:rPr lang="en-GB" sz="2100">
                <a:solidFill>
                  <a:schemeClr val="lt1"/>
                </a:solidFill>
              </a:rPr>
              <a:t>Anna was a German child when she had to flee from the Nazis before the War. By the time the bombs began to fall she was a stateless adolescent in London, and after it was all over she became a happily married Englishwoman who thought she had put the past behind her. This book contains three books by Judith Kerr; When Hitler Stole Pink Rabbit, Bombs on Aunt Dainty and A Small Person Far Away.“If you want to learn more about real WWII stories these are the best. Ages 10+. 4.5 stars.”</a:t>
            </a:r>
            <a:endParaRPr sz="2100">
              <a:solidFill>
                <a:schemeClr val="lt1"/>
              </a:solidFill>
            </a:endParaRPr>
          </a:p>
        </p:txBody>
      </p:sp>
      <p:pic>
        <p:nvPicPr>
          <p:cNvPr id="79" name="Google Shape;79;p16"/>
          <p:cNvPicPr preferRelativeResize="0"/>
          <p:nvPr/>
        </p:nvPicPr>
        <p:blipFill>
          <a:blip r:embed="rId3">
            <a:alphaModFix/>
          </a:blip>
          <a:stretch>
            <a:fillRect/>
          </a:stretch>
        </p:blipFill>
        <p:spPr>
          <a:xfrm>
            <a:off x="6363975" y="1555800"/>
            <a:ext cx="3431875" cy="515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DF5"/>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80102" y="411900"/>
            <a:ext cx="4566900" cy="841800"/>
          </a:xfrm>
          <a:prstGeom prst="rect">
            <a:avLst/>
          </a:prstGeom>
        </p:spPr>
        <p:txBody>
          <a:bodyPr spcFirstLastPara="1" wrap="square" lIns="114375" tIns="114375" rIns="114375" bIns="114375" anchor="t" anchorCtr="0">
            <a:normAutofit fontScale="90000"/>
          </a:bodyPr>
          <a:lstStyle/>
          <a:p>
            <a:pPr marL="0" lvl="0" indent="0" algn="l" rtl="0">
              <a:spcBef>
                <a:spcPts val="0"/>
              </a:spcBef>
              <a:spcAft>
                <a:spcPts val="0"/>
              </a:spcAft>
              <a:buNone/>
            </a:pPr>
            <a:r>
              <a:rPr lang="en-GB">
                <a:solidFill>
                  <a:srgbClr val="444537"/>
                </a:solidFill>
              </a:rPr>
              <a:t>After the War (4.7 stars)</a:t>
            </a:r>
            <a:endParaRPr>
              <a:solidFill>
                <a:srgbClr val="444537"/>
              </a:solidFill>
            </a:endParaRPr>
          </a:p>
        </p:txBody>
      </p:sp>
      <p:sp>
        <p:nvSpPr>
          <p:cNvPr id="85" name="Google Shape;85;p17"/>
          <p:cNvSpPr txBox="1">
            <a:spLocks noGrp="1"/>
          </p:cNvSpPr>
          <p:nvPr>
            <p:ph type="body" idx="1"/>
          </p:nvPr>
        </p:nvSpPr>
        <p:spPr>
          <a:xfrm>
            <a:off x="303675" y="1057825"/>
            <a:ext cx="4916400" cy="6029700"/>
          </a:xfrm>
          <a:prstGeom prst="rect">
            <a:avLst/>
          </a:prstGeom>
        </p:spPr>
        <p:txBody>
          <a:bodyPr spcFirstLastPara="1" wrap="square" lIns="114375" tIns="114375" rIns="114375" bIns="114375" anchor="t" anchorCtr="0">
            <a:noAutofit/>
          </a:bodyPr>
          <a:lstStyle/>
          <a:p>
            <a:pPr marL="0" lvl="0" indent="0" algn="l" rtl="0">
              <a:spcBef>
                <a:spcPts val="0"/>
              </a:spcBef>
              <a:spcAft>
                <a:spcPts val="0"/>
              </a:spcAft>
              <a:buNone/>
            </a:pPr>
            <a:r>
              <a:rPr lang="en-GB" sz="2100">
                <a:solidFill>
                  <a:srgbClr val="434436"/>
                </a:solidFill>
              </a:rPr>
              <a:t>Summer 1945. The Second World War is finally over and Yossi, Leo and Mordecai are among three hundred children who arrive in the English Lake District. Having survived the horrors of the Nazi concentration camps, they’ve finally reached a place of safety and peace, where they can hopefully begin to recover. Will life by the beautiful Lake Windermere be enough to bring hope back into all their lives?</a:t>
            </a:r>
            <a:endParaRPr sz="2100">
              <a:solidFill>
                <a:srgbClr val="434436"/>
              </a:solidFill>
            </a:endParaRPr>
          </a:p>
          <a:p>
            <a:pPr marL="0" lvl="0" indent="0" algn="l" rtl="0">
              <a:spcBef>
                <a:spcPts val="1800"/>
              </a:spcBef>
              <a:spcAft>
                <a:spcPts val="1800"/>
              </a:spcAft>
              <a:buNone/>
            </a:pPr>
            <a:r>
              <a:rPr lang="en-GB" sz="2100">
                <a:solidFill>
                  <a:srgbClr val="434436"/>
                </a:solidFill>
                <a:latin typeface="Roboto"/>
                <a:ea typeface="Roboto"/>
                <a:cs typeface="Roboto"/>
                <a:sym typeface="Roboto"/>
              </a:rPr>
              <a:t>"The best children's fiction book I've yet read about the Holocaust." (Tim Robertson, CEO of Anne Frank Trust UK)</a:t>
            </a:r>
            <a:r>
              <a:rPr lang="en-GB" sz="2300">
                <a:solidFill>
                  <a:srgbClr val="434436"/>
                </a:solidFill>
                <a:latin typeface="Roboto"/>
                <a:ea typeface="Roboto"/>
                <a:cs typeface="Roboto"/>
                <a:sym typeface="Roboto"/>
              </a:rPr>
              <a:t> </a:t>
            </a:r>
            <a:endParaRPr sz="3800">
              <a:solidFill>
                <a:srgbClr val="434436"/>
              </a:solidFill>
            </a:endParaRPr>
          </a:p>
        </p:txBody>
      </p:sp>
      <p:pic>
        <p:nvPicPr>
          <p:cNvPr id="86" name="Google Shape;86;p17"/>
          <p:cNvPicPr preferRelativeResize="0"/>
          <p:nvPr/>
        </p:nvPicPr>
        <p:blipFill>
          <a:blip r:embed="rId3">
            <a:alphaModFix/>
          </a:blip>
          <a:stretch>
            <a:fillRect/>
          </a:stretch>
        </p:blipFill>
        <p:spPr>
          <a:xfrm>
            <a:off x="5555500" y="472487"/>
            <a:ext cx="4301725" cy="6615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DEED"/>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solidFill>
                  <a:schemeClr val="lt1"/>
                </a:solidFill>
              </a:rPr>
              <a:t>Boy 87 (4.7 stars)</a:t>
            </a:r>
            <a:endParaRPr>
              <a:solidFill>
                <a:schemeClr val="lt1"/>
              </a:solidFill>
            </a:endParaRPr>
          </a:p>
        </p:txBody>
      </p:sp>
      <p:sp>
        <p:nvSpPr>
          <p:cNvPr id="92" name="Google Shape;92;p18"/>
          <p:cNvSpPr txBox="1">
            <a:spLocks noGrp="1"/>
          </p:cNvSpPr>
          <p:nvPr>
            <p:ph type="body" idx="1"/>
          </p:nvPr>
        </p:nvSpPr>
        <p:spPr>
          <a:xfrm>
            <a:off x="355875" y="1391025"/>
            <a:ext cx="4864200" cy="5720700"/>
          </a:xfrm>
          <a:prstGeom prst="rect">
            <a:avLst/>
          </a:prstGeom>
        </p:spPr>
        <p:txBody>
          <a:bodyPr spcFirstLastPara="1" wrap="square" lIns="114375" tIns="114375" rIns="114375" bIns="114375" anchor="t" anchorCtr="0">
            <a:normAutofit fontScale="25000" lnSpcReduction="20000"/>
          </a:bodyPr>
          <a:lstStyle/>
          <a:p>
            <a:pPr marL="0" lvl="0" indent="0" algn="l" rtl="0">
              <a:spcBef>
                <a:spcPts val="800"/>
              </a:spcBef>
              <a:spcAft>
                <a:spcPts val="0"/>
              </a:spcAft>
              <a:buNone/>
            </a:pPr>
            <a:r>
              <a:rPr lang="en-GB" sz="8800">
                <a:solidFill>
                  <a:schemeClr val="lt1"/>
                </a:solidFill>
              </a:rPr>
              <a:t>Boy 87 tells the story of immigrants trying to flee to Europe through the eyes of Shif, an innocent and unknowing eleven-year-old boy. This heart breaking book perfectly captures the often-overlooked struggles of refugees throughout the world as well as addressing the catastrophic greed in it caused by money.</a:t>
            </a:r>
            <a:endParaRPr sz="8800">
              <a:solidFill>
                <a:schemeClr val="lt1"/>
              </a:solidFill>
            </a:endParaRPr>
          </a:p>
          <a:p>
            <a:pPr marL="0" lvl="0" indent="0" algn="l" rtl="0">
              <a:spcBef>
                <a:spcPts val="800"/>
              </a:spcBef>
              <a:spcAft>
                <a:spcPts val="0"/>
              </a:spcAft>
              <a:buNone/>
            </a:pPr>
            <a:r>
              <a:rPr lang="en-GB" sz="8800">
                <a:solidFill>
                  <a:schemeClr val="lt1"/>
                </a:solidFill>
              </a:rPr>
              <a:t>“This gripping novel takes you a journey. A boy Shif ( who is a refugee) tries to make it safely over to England. If you read other books like refugee boy or illegal you are sure to enjoy this. I recommend ages from 9-13. Ele fountain you have done a good job. 4.5 stars”</a:t>
            </a:r>
            <a:endParaRPr sz="8800">
              <a:solidFill>
                <a:schemeClr val="lt1"/>
              </a:solidFill>
            </a:endParaRPr>
          </a:p>
          <a:p>
            <a:pPr marL="0" lvl="0" indent="0" algn="l" rtl="0">
              <a:spcBef>
                <a:spcPts val="800"/>
              </a:spcBef>
              <a:spcAft>
                <a:spcPts val="0"/>
              </a:spcAft>
              <a:buNone/>
            </a:pPr>
            <a:endParaRPr sz="10000">
              <a:solidFill>
                <a:schemeClr val="lt1"/>
              </a:solidFill>
            </a:endParaRPr>
          </a:p>
          <a:p>
            <a:pPr marL="0" lvl="0" indent="0" algn="l" rtl="0">
              <a:spcBef>
                <a:spcPts val="800"/>
              </a:spcBef>
              <a:spcAft>
                <a:spcPts val="0"/>
              </a:spcAft>
              <a:buNone/>
            </a:pPr>
            <a:endParaRPr sz="10000">
              <a:solidFill>
                <a:schemeClr val="lt1"/>
              </a:solidFill>
            </a:endParaRPr>
          </a:p>
          <a:p>
            <a:pPr marL="0" marR="76200" lvl="0" indent="0" algn="l" rtl="0">
              <a:lnSpc>
                <a:spcPct val="140000"/>
              </a:lnSpc>
              <a:spcBef>
                <a:spcPts val="0"/>
              </a:spcBef>
              <a:spcAft>
                <a:spcPts val="0"/>
              </a:spcAft>
              <a:buNone/>
            </a:pPr>
            <a:endParaRPr sz="2100">
              <a:solidFill>
                <a:srgbClr val="202124"/>
              </a:solidFill>
              <a:highlight>
                <a:srgbClr val="FFFFFF"/>
              </a:highlight>
            </a:endParaRPr>
          </a:p>
          <a:p>
            <a:pPr marL="0" lvl="0" indent="0" algn="l" rtl="0">
              <a:spcBef>
                <a:spcPts val="0"/>
              </a:spcBef>
              <a:spcAft>
                <a:spcPts val="1500"/>
              </a:spcAft>
              <a:buNone/>
            </a:pPr>
            <a:endParaRPr/>
          </a:p>
        </p:txBody>
      </p:sp>
      <p:pic>
        <p:nvPicPr>
          <p:cNvPr id="93" name="Google Shape;93;p18"/>
          <p:cNvPicPr preferRelativeResize="0"/>
          <p:nvPr/>
        </p:nvPicPr>
        <p:blipFill>
          <a:blip r:embed="rId3">
            <a:alphaModFix/>
          </a:blip>
          <a:stretch>
            <a:fillRect/>
          </a:stretch>
        </p:blipFill>
        <p:spPr>
          <a:xfrm>
            <a:off x="5953225" y="929749"/>
            <a:ext cx="3791750" cy="5842750"/>
          </a:xfrm>
          <a:prstGeom prst="rect">
            <a:avLst/>
          </a:prstGeom>
          <a:noFill/>
          <a:ln>
            <a:noFill/>
          </a:ln>
        </p:spPr>
      </p:pic>
      <p:sp>
        <p:nvSpPr>
          <p:cNvPr id="94" name="Google Shape;94;p18"/>
          <p:cNvSpPr txBox="1"/>
          <p:nvPr/>
        </p:nvSpPr>
        <p:spPr>
          <a:xfrm>
            <a:off x="5953225" y="1235775"/>
            <a:ext cx="3000000" cy="227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GB" sz="1350" b="1">
                <a:solidFill>
                  <a:srgbClr val="4B5055"/>
                </a:solidFill>
                <a:highlight>
                  <a:srgbClr val="FFFFFF"/>
                </a:highlight>
              </a:rPr>
              <a:t>This gripping novel takes you on a journey. A boy Shif ( who is a refugee) tries to make it safely over to England. If you read other books like refugee boy or illegal you are sure to enjoy this. I recommend ages from 9- 13. Ele fountain you have done a good job</a:t>
            </a:r>
            <a:endParaRPr sz="1350" b="1">
              <a:solidFill>
                <a:srgbClr val="4B5055"/>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657C"/>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33075" y="993925"/>
            <a:ext cx="4551000" cy="993000"/>
          </a:xfrm>
          <a:prstGeom prst="rect">
            <a:avLst/>
          </a:prstGeom>
          <a:noFill/>
        </p:spPr>
        <p:txBody>
          <a:bodyPr spcFirstLastPara="1" wrap="square" lIns="114375" tIns="114375" rIns="114375" bIns="114375" anchor="t" anchorCtr="0">
            <a:normAutofit fontScale="90000"/>
          </a:bodyPr>
          <a:lstStyle/>
          <a:p>
            <a:pPr marL="0" lvl="0" indent="0" algn="l" rtl="0">
              <a:spcBef>
                <a:spcPts val="0"/>
              </a:spcBef>
              <a:spcAft>
                <a:spcPts val="0"/>
              </a:spcAft>
              <a:buNone/>
            </a:pPr>
            <a:r>
              <a:rPr lang="en-GB" sz="3300" b="1">
                <a:solidFill>
                  <a:srgbClr val="EA4D1F"/>
                </a:solidFill>
              </a:rPr>
              <a:t>The Swimmers - PG 13 - 4.2 stars</a:t>
            </a:r>
            <a:endParaRPr sz="3300" b="1">
              <a:solidFill>
                <a:srgbClr val="EA4D1F"/>
              </a:solidFill>
            </a:endParaRPr>
          </a:p>
          <a:p>
            <a:pPr marL="0" lvl="0" indent="0" algn="l" rtl="0">
              <a:spcBef>
                <a:spcPts val="0"/>
              </a:spcBef>
              <a:spcAft>
                <a:spcPts val="0"/>
              </a:spcAft>
              <a:buNone/>
            </a:pPr>
            <a:endParaRPr/>
          </a:p>
        </p:txBody>
      </p:sp>
      <p:sp>
        <p:nvSpPr>
          <p:cNvPr id="100" name="Google Shape;100;p19"/>
          <p:cNvSpPr txBox="1">
            <a:spLocks noGrp="1"/>
          </p:cNvSpPr>
          <p:nvPr>
            <p:ph type="body" idx="1"/>
          </p:nvPr>
        </p:nvSpPr>
        <p:spPr>
          <a:xfrm>
            <a:off x="533075" y="2045550"/>
            <a:ext cx="4686900" cy="3948600"/>
          </a:xfrm>
          <a:prstGeom prst="rect">
            <a:avLst/>
          </a:prstGeom>
          <a:noFill/>
        </p:spPr>
        <p:txBody>
          <a:bodyPr spcFirstLastPara="1" wrap="square" lIns="114375" tIns="114375" rIns="114375" bIns="114375" anchor="t" anchorCtr="0">
            <a:normAutofit lnSpcReduction="10000"/>
          </a:bodyPr>
          <a:lstStyle/>
          <a:p>
            <a:pPr marL="0" lvl="0" indent="0" algn="l" rtl="0">
              <a:spcBef>
                <a:spcPts val="0"/>
              </a:spcBef>
              <a:spcAft>
                <a:spcPts val="1500"/>
              </a:spcAft>
              <a:buNone/>
            </a:pPr>
            <a:r>
              <a:rPr lang="en-GB" sz="2500" b="1">
                <a:solidFill>
                  <a:srgbClr val="EA4D1F"/>
                </a:solidFill>
              </a:rPr>
              <a:t>Syrian sisters flee their war-torn home in Damascus, they swim for hours in choppy  mediterranean seas to reach Greece as asylum seekers before going on to compete at the Rio Olympic Games. You can watch this on Netflix.</a:t>
            </a:r>
            <a:endParaRPr sz="2500" b="1">
              <a:solidFill>
                <a:srgbClr val="EA4D1F"/>
              </a:solidFill>
            </a:endParaRPr>
          </a:p>
        </p:txBody>
      </p:sp>
      <p:pic>
        <p:nvPicPr>
          <p:cNvPr id="101" name="Google Shape;101;p19"/>
          <p:cNvPicPr preferRelativeResize="0"/>
          <p:nvPr/>
        </p:nvPicPr>
        <p:blipFill>
          <a:blip r:embed="rId3">
            <a:alphaModFix/>
          </a:blip>
          <a:stretch>
            <a:fillRect/>
          </a:stretch>
        </p:blipFill>
        <p:spPr>
          <a:xfrm>
            <a:off x="5538001" y="451325"/>
            <a:ext cx="4494424" cy="6657351"/>
          </a:xfrm>
          <a:prstGeom prst="rect">
            <a:avLst/>
          </a:prstGeom>
          <a:noFill/>
          <a:ln>
            <a:noFill/>
          </a:ln>
        </p:spPr>
      </p:pic>
      <p:sp>
        <p:nvSpPr>
          <p:cNvPr id="102" name="Google Shape;102;p19"/>
          <p:cNvSpPr txBox="1"/>
          <p:nvPr/>
        </p:nvSpPr>
        <p:spPr>
          <a:xfrm>
            <a:off x="533075" y="6990575"/>
            <a:ext cx="82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291F"/>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rmAutofit/>
          </a:bodyPr>
          <a:lstStyle/>
          <a:p>
            <a:pPr marL="0" lvl="0" indent="0" algn="l" rtl="0">
              <a:spcBef>
                <a:spcPts val="0"/>
              </a:spcBef>
              <a:spcAft>
                <a:spcPts val="0"/>
              </a:spcAft>
              <a:buNone/>
            </a:pPr>
            <a:r>
              <a:rPr lang="en-GB">
                <a:highlight>
                  <a:srgbClr val="D07F60"/>
                </a:highlight>
              </a:rPr>
              <a:t>Born in Syria - PG - 4.7 stars</a:t>
            </a:r>
            <a:endParaRPr>
              <a:highlight>
                <a:srgbClr val="D07F60"/>
              </a:highlight>
            </a:endParaRPr>
          </a:p>
        </p:txBody>
      </p:sp>
      <p:sp>
        <p:nvSpPr>
          <p:cNvPr id="108" name="Google Shape;108;p20"/>
          <p:cNvSpPr txBox="1">
            <a:spLocks noGrp="1"/>
          </p:cNvSpPr>
          <p:nvPr>
            <p:ph type="body" idx="1"/>
          </p:nvPr>
        </p:nvSpPr>
        <p:spPr>
          <a:xfrm>
            <a:off x="355874" y="1693925"/>
            <a:ext cx="3957300" cy="5021400"/>
          </a:xfrm>
          <a:prstGeom prst="rect">
            <a:avLst/>
          </a:prstGeom>
        </p:spPr>
        <p:txBody>
          <a:bodyPr spcFirstLastPara="1" wrap="square" lIns="114375" tIns="114375" rIns="114375" bIns="114375" anchor="t" anchorCtr="0">
            <a:normAutofit/>
          </a:bodyPr>
          <a:lstStyle/>
          <a:p>
            <a:pPr marL="0" lvl="0" indent="0" algn="l" rtl="0">
              <a:spcBef>
                <a:spcPts val="0"/>
              </a:spcBef>
              <a:spcAft>
                <a:spcPts val="1500"/>
              </a:spcAft>
              <a:buNone/>
            </a:pPr>
            <a:r>
              <a:rPr lang="en-GB" sz="2500">
                <a:solidFill>
                  <a:srgbClr val="202124"/>
                </a:solidFill>
                <a:highlight>
                  <a:srgbClr val="BF6948"/>
                </a:highlight>
              </a:rPr>
              <a:t>Since the beginning of civil war in 2011, an estimated 9 million Syrians have fled their homes, half of them children. These children flee unimaginable horrors in hopes of finding refuge in Europe. This can be seen on Netflix.</a:t>
            </a:r>
            <a:endParaRPr sz="3300">
              <a:highlight>
                <a:srgbClr val="BF6948"/>
              </a:highlight>
            </a:endParaRPr>
          </a:p>
        </p:txBody>
      </p:sp>
      <p:pic>
        <p:nvPicPr>
          <p:cNvPr id="109" name="Google Shape;109;p20"/>
          <p:cNvPicPr preferRelativeResize="0"/>
          <p:nvPr/>
        </p:nvPicPr>
        <p:blipFill>
          <a:blip r:embed="rId3">
            <a:alphaModFix/>
          </a:blip>
          <a:stretch>
            <a:fillRect/>
          </a:stretch>
        </p:blipFill>
        <p:spPr>
          <a:xfrm>
            <a:off x="6267399" y="952225"/>
            <a:ext cx="3639125" cy="5460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505C"/>
        </a:solid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884208" y="605200"/>
            <a:ext cx="4190100" cy="841800"/>
          </a:xfrm>
          <a:prstGeom prst="rect">
            <a:avLst/>
          </a:prstGeom>
        </p:spPr>
        <p:txBody>
          <a:bodyPr spcFirstLastPara="1" wrap="square" lIns="114375" tIns="114375" rIns="114375" bIns="114375" anchor="t" anchorCtr="0">
            <a:noAutofit/>
          </a:bodyPr>
          <a:lstStyle/>
          <a:p>
            <a:pPr marL="0" lvl="0" indent="0" algn="l" rtl="0">
              <a:spcBef>
                <a:spcPts val="0"/>
              </a:spcBef>
              <a:spcAft>
                <a:spcPts val="0"/>
              </a:spcAft>
              <a:buSzPts val="990"/>
              <a:buNone/>
            </a:pPr>
            <a:r>
              <a:rPr lang="en-GB">
                <a:highlight>
                  <a:srgbClr val="EFE1D4"/>
                </a:highlight>
              </a:rPr>
              <a:t>Flee - PG 13 - 4.5 stars</a:t>
            </a:r>
            <a:endParaRPr>
              <a:highlight>
                <a:srgbClr val="EFE1D4"/>
              </a:highlight>
            </a:endParaRPr>
          </a:p>
        </p:txBody>
      </p:sp>
      <p:pic>
        <p:nvPicPr>
          <p:cNvPr id="115" name="Google Shape;115;p21"/>
          <p:cNvPicPr preferRelativeResize="0"/>
          <p:nvPr/>
        </p:nvPicPr>
        <p:blipFill>
          <a:blip r:embed="rId3">
            <a:alphaModFix/>
          </a:blip>
          <a:stretch>
            <a:fillRect/>
          </a:stretch>
        </p:blipFill>
        <p:spPr>
          <a:xfrm>
            <a:off x="5615600" y="859600"/>
            <a:ext cx="4054224" cy="5791749"/>
          </a:xfrm>
          <a:prstGeom prst="rect">
            <a:avLst/>
          </a:prstGeom>
          <a:noFill/>
          <a:ln>
            <a:noFill/>
          </a:ln>
        </p:spPr>
      </p:pic>
      <p:sp>
        <p:nvSpPr>
          <p:cNvPr id="116" name="Google Shape;116;p21"/>
          <p:cNvSpPr txBox="1"/>
          <p:nvPr/>
        </p:nvSpPr>
        <p:spPr>
          <a:xfrm>
            <a:off x="884200" y="1931575"/>
            <a:ext cx="4335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highlight>
                  <a:srgbClr val="EFE1D4"/>
                </a:highlight>
                <a:latin typeface="Roboto"/>
                <a:ea typeface="Roboto"/>
                <a:cs typeface="Roboto"/>
                <a:sym typeface="Roboto"/>
              </a:rPr>
              <a:t>FLEE tells the extraordinary true story of a man, Amin, on the verge of marriage which compels him to reveal his hidden past for the first time. An animated documentary telling the true story about a man's need to confront his past in order to truly have a future. It is recommended by multiple people.</a:t>
            </a:r>
            <a:r>
              <a:rPr lang="en-GB" sz="2200">
                <a:highlight>
                  <a:srgbClr val="EFE1D4"/>
                </a:highlight>
              </a:rPr>
              <a:t>Recounted mostly through animation to protect his identity. Hulu, Disney+, and ESPN+ all have flee.  </a:t>
            </a:r>
            <a:endParaRPr sz="2200">
              <a:highlight>
                <a:srgbClr val="EFE1D4"/>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FFFF0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Custom</PresentationFormat>
  <Paragraphs>42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Simple Light</vt:lpstr>
      <vt:lpstr>PowerPoint Presentation</vt:lpstr>
      <vt:lpstr>The Boy at the Back of the Class (4.8 stars)</vt:lpstr>
      <vt:lpstr>No Ballet Shoes in Syria (4.9 stars) </vt:lpstr>
      <vt:lpstr>Out of the Hitler Time (4.7 stars)</vt:lpstr>
      <vt:lpstr>After the War (4.7 stars)</vt:lpstr>
      <vt:lpstr>Boy 87 (4.7 stars)</vt:lpstr>
      <vt:lpstr>The Swimmers - PG 13 - 4.2 stars </vt:lpstr>
      <vt:lpstr>Born in Syria - PG - 4.7 stars</vt:lpstr>
      <vt:lpstr>Flee - PG 13 - 4.5 stars</vt:lpstr>
      <vt:lpstr>His House - 15 - 4.2 stars</vt:lpstr>
      <vt:lpstr>Human Flow - PG 13 - 4.7 stars</vt:lpstr>
      <vt:lpstr>The Red Sea - 14+ - 4.5 stars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Clare Feeney</cp:lastModifiedBy>
  <cp:revision>1</cp:revision>
  <dcterms:modified xsi:type="dcterms:W3CDTF">2023-06-20T09:42:07Z</dcterms:modified>
</cp:coreProperties>
</file>